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8" r:id="rId4"/>
    <p:sldId id="267" r:id="rId5"/>
    <p:sldId id="270" r:id="rId6"/>
    <p:sldId id="269" r:id="rId7"/>
    <p:sldId id="271" r:id="rId8"/>
    <p:sldId id="273" r:id="rId9"/>
    <p:sldId id="274" r:id="rId10"/>
    <p:sldId id="278" r:id="rId11"/>
    <p:sldId id="279" r:id="rId12"/>
    <p:sldId id="272" r:id="rId13"/>
    <p:sldId id="275" r:id="rId14"/>
    <p:sldId id="276" r:id="rId15"/>
    <p:sldId id="277" r:id="rId16"/>
    <p:sldId id="280" r:id="rId17"/>
    <p:sldId id="281"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690" y="8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EB007-3E8A-4D16-B833-FE35AC7600C4}" type="datetimeFigureOut">
              <a:rPr lang="it-IT" smtClean="0"/>
              <a:pPr/>
              <a:t>28/04/2018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DD33E-64ED-4EB5-AA21-C2A57CC869A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28/04/2018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rRx6Vg5Fj2A&amp;t=56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Map_of_the_Ancient_Rome_at_Caesar_time-fr.svg"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q0Wqq-wAI-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gFbGpFfSC0k"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aiscuola.rai.it/articoli/guerra-strategie-usi-e-costumi-dellantica-roma/7389/default.aspx"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79912" y="332656"/>
            <a:ext cx="4572000" cy="2185214"/>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ctr"/>
            <a:r>
              <a:rPr lang="it-IT" sz="4800" b="1" dirty="0" smtClean="0">
                <a:latin typeface="EngraversGothic BT" pitchFamily="34" charset="0"/>
              </a:rPr>
              <a:t>Roma Antica </a:t>
            </a:r>
          </a:p>
          <a:p>
            <a:pPr algn="ctr"/>
            <a:r>
              <a:rPr lang="it-IT" sz="4800" b="1" dirty="0" smtClean="0">
                <a:latin typeface="EngraversGothic BT" pitchFamily="34" charset="0"/>
              </a:rPr>
              <a:t>La Repubblica</a:t>
            </a:r>
          </a:p>
          <a:p>
            <a:pPr algn="ctr"/>
            <a:r>
              <a:rPr lang="it-IT" sz="4000" b="1" dirty="0" smtClean="0">
                <a:latin typeface="EngraversGothic BT" pitchFamily="34" charset="0"/>
              </a:rPr>
              <a:t>(Seconda Parte)</a:t>
            </a:r>
            <a:endParaRPr lang="it-IT" sz="4000" dirty="0"/>
          </a:p>
        </p:txBody>
      </p:sp>
      <p:pic>
        <p:nvPicPr>
          <p:cNvPr id="4" name="Immagine 3" descr="logo.png"/>
          <p:cNvPicPr>
            <a:picLocks noChangeAspect="1"/>
          </p:cNvPicPr>
          <p:nvPr/>
        </p:nvPicPr>
        <p:blipFill>
          <a:blip r:embed="rId2" cstate="print"/>
          <a:stretch>
            <a:fillRect/>
          </a:stretch>
        </p:blipFill>
        <p:spPr>
          <a:xfrm>
            <a:off x="539552" y="548680"/>
            <a:ext cx="3108054" cy="1440000"/>
          </a:xfrm>
          <a:prstGeom prst="rect">
            <a:avLst/>
          </a:prstGeom>
        </p:spPr>
      </p:pic>
      <p:pic>
        <p:nvPicPr>
          <p:cNvPr id="5" name="Immagine 4" descr="Maccari-Cicero.jpg"/>
          <p:cNvPicPr>
            <a:picLocks noChangeAspect="1"/>
          </p:cNvPicPr>
          <p:nvPr/>
        </p:nvPicPr>
        <p:blipFill>
          <a:blip r:embed="rId3" cstate="print"/>
          <a:stretch>
            <a:fillRect/>
          </a:stretch>
        </p:blipFill>
        <p:spPr>
          <a:xfrm>
            <a:off x="1605876" y="2780928"/>
            <a:ext cx="5774436" cy="360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strum.jpg"/>
          <p:cNvPicPr>
            <a:picLocks noChangeAspect="1"/>
          </p:cNvPicPr>
          <p:nvPr/>
        </p:nvPicPr>
        <p:blipFill>
          <a:blip r:embed="rId2" cstate="print"/>
          <a:stretch>
            <a:fillRect/>
          </a:stretch>
        </p:blipFill>
        <p:spPr>
          <a:xfrm>
            <a:off x="971600" y="1844824"/>
            <a:ext cx="7200000" cy="3256616"/>
          </a:xfrm>
          <a:prstGeom prst="rect">
            <a:avLst/>
          </a:prstGeom>
          <a:ln>
            <a:noFill/>
          </a:ln>
          <a:effectLst>
            <a:outerShdw blurRad="190500" algn="tl" rotWithShape="0">
              <a:srgbClr val="000000">
                <a:alpha val="70000"/>
              </a:srgbClr>
            </a:outerShdw>
          </a:effectLst>
        </p:spPr>
      </p:pic>
      <p:grpSp>
        <p:nvGrpSpPr>
          <p:cNvPr id="5" name="Gruppo 4"/>
          <p:cNvGrpSpPr/>
          <p:nvPr/>
        </p:nvGrpSpPr>
        <p:grpSpPr>
          <a:xfrm>
            <a:off x="2555776" y="332656"/>
            <a:ext cx="1728192" cy="1008112"/>
            <a:chOff x="2555776" y="332656"/>
            <a:chExt cx="1728192" cy="1008112"/>
          </a:xfrm>
        </p:grpSpPr>
        <p:sp>
          <p:nvSpPr>
            <p:cNvPr id="3" name="Callout 1 2"/>
            <p:cNvSpPr/>
            <p:nvPr/>
          </p:nvSpPr>
          <p:spPr>
            <a:xfrm rot="16200000">
              <a:off x="2915816" y="-27384"/>
              <a:ext cx="1008112" cy="1728192"/>
            </a:xfrm>
            <a:prstGeom prst="borderCallout1">
              <a:avLst>
                <a:gd name="adj1" fmla="val 48512"/>
                <a:gd name="adj2" fmla="val -1210"/>
                <a:gd name="adj3" fmla="val 57936"/>
                <a:gd name="adj4" fmla="val -1136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555776" y="406986"/>
              <a:ext cx="1728192" cy="861774"/>
            </a:xfrm>
            <a:prstGeom prst="rect">
              <a:avLst/>
            </a:prstGeom>
            <a:noFill/>
          </p:spPr>
          <p:txBody>
            <a:bodyPr wrap="square" rtlCol="0">
              <a:spAutoFit/>
            </a:bodyPr>
            <a:lstStyle/>
            <a:p>
              <a:r>
                <a:rPr lang="it-IT" sz="1250" dirty="0" smtClean="0"/>
                <a:t>Gli accampamenti erano costruiti vicino ai fiumi, per avere sempre disponibilità di acqua.</a:t>
              </a:r>
              <a:endParaRPr lang="it-IT" sz="1250" dirty="0"/>
            </a:p>
          </p:txBody>
        </p:sp>
      </p:grpSp>
      <p:grpSp>
        <p:nvGrpSpPr>
          <p:cNvPr id="9" name="Gruppo 8"/>
          <p:cNvGrpSpPr/>
          <p:nvPr/>
        </p:nvGrpSpPr>
        <p:grpSpPr>
          <a:xfrm>
            <a:off x="4716016" y="332656"/>
            <a:ext cx="1944216" cy="1246495"/>
            <a:chOff x="4572000" y="332656"/>
            <a:chExt cx="1944216" cy="1246495"/>
          </a:xfrm>
        </p:grpSpPr>
        <p:sp>
          <p:nvSpPr>
            <p:cNvPr id="7" name="Callout 1 6"/>
            <p:cNvSpPr/>
            <p:nvPr/>
          </p:nvSpPr>
          <p:spPr>
            <a:xfrm rot="16200000">
              <a:off x="4932040" y="-27384"/>
              <a:ext cx="1224136" cy="1944216"/>
            </a:xfrm>
            <a:prstGeom prst="borderCallout1">
              <a:avLst>
                <a:gd name="adj1" fmla="val 48512"/>
                <a:gd name="adj2" fmla="val -1210"/>
                <a:gd name="adj3" fmla="val -15368"/>
                <a:gd name="adj4" fmla="val -1741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572000" y="332656"/>
              <a:ext cx="1944216" cy="1246495"/>
            </a:xfrm>
            <a:prstGeom prst="rect">
              <a:avLst/>
            </a:prstGeom>
            <a:noFill/>
          </p:spPr>
          <p:txBody>
            <a:bodyPr wrap="square" rtlCol="0">
              <a:spAutoFit/>
            </a:bodyPr>
            <a:lstStyle/>
            <a:p>
              <a:r>
                <a:rPr lang="it-IT" sz="1250" dirty="0" smtClean="0"/>
                <a:t>Intorno al </a:t>
              </a:r>
              <a:r>
                <a:rPr lang="it-IT" sz="1250" dirty="0" err="1" smtClean="0"/>
                <a:t>castrum</a:t>
              </a:r>
              <a:r>
                <a:rPr lang="it-IT" sz="1250" dirty="0" smtClean="0"/>
                <a:t> veniva scavato un fossato che, assieme alle mura, contribuiva alla protezione dell’accampamento dai nemici.</a:t>
              </a:r>
              <a:endParaRPr lang="it-IT" sz="1250" dirty="0"/>
            </a:p>
          </p:txBody>
        </p:sp>
      </p:grpSp>
      <p:grpSp>
        <p:nvGrpSpPr>
          <p:cNvPr id="13" name="Gruppo 12"/>
          <p:cNvGrpSpPr/>
          <p:nvPr/>
        </p:nvGrpSpPr>
        <p:grpSpPr>
          <a:xfrm>
            <a:off x="5652120" y="2202542"/>
            <a:ext cx="1728192" cy="1008112"/>
            <a:chOff x="5652120" y="2202542"/>
            <a:chExt cx="1728192" cy="1008112"/>
          </a:xfrm>
        </p:grpSpPr>
        <p:sp>
          <p:nvSpPr>
            <p:cNvPr id="11" name="Callout 1 10"/>
            <p:cNvSpPr/>
            <p:nvPr/>
          </p:nvSpPr>
          <p:spPr>
            <a:xfrm rot="16200000">
              <a:off x="6012160" y="1842502"/>
              <a:ext cx="1008112" cy="1728192"/>
            </a:xfrm>
            <a:prstGeom prst="borderCallout1">
              <a:avLst>
                <a:gd name="adj1" fmla="val 48512"/>
                <a:gd name="adj2" fmla="val -1210"/>
                <a:gd name="adj3" fmla="val 9986"/>
                <a:gd name="adj4" fmla="val -730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652120" y="2276872"/>
              <a:ext cx="1728192" cy="861774"/>
            </a:xfrm>
            <a:prstGeom prst="rect">
              <a:avLst/>
            </a:prstGeom>
            <a:noFill/>
          </p:spPr>
          <p:txBody>
            <a:bodyPr wrap="square" rtlCol="0">
              <a:spAutoFit/>
            </a:bodyPr>
            <a:lstStyle/>
            <a:p>
              <a:r>
                <a:rPr lang="it-IT" sz="1250" u="sng" dirty="0" smtClean="0"/>
                <a:t>CARDO</a:t>
              </a:r>
              <a:r>
                <a:rPr lang="it-IT" sz="1250" dirty="0" smtClean="0"/>
                <a:t>: strada che attraversava l’accampamento da nord a sud.</a:t>
              </a:r>
              <a:endParaRPr lang="it-IT" sz="1250" dirty="0"/>
            </a:p>
          </p:txBody>
        </p:sp>
      </p:grpSp>
      <p:grpSp>
        <p:nvGrpSpPr>
          <p:cNvPr id="14" name="Gruppo 13"/>
          <p:cNvGrpSpPr/>
          <p:nvPr/>
        </p:nvGrpSpPr>
        <p:grpSpPr>
          <a:xfrm>
            <a:off x="1475656" y="1988840"/>
            <a:ext cx="1728192" cy="1008112"/>
            <a:chOff x="5652120" y="2202542"/>
            <a:chExt cx="1728192" cy="1008112"/>
          </a:xfrm>
        </p:grpSpPr>
        <p:sp>
          <p:nvSpPr>
            <p:cNvPr id="15" name="Callout 1 14"/>
            <p:cNvSpPr/>
            <p:nvPr/>
          </p:nvSpPr>
          <p:spPr>
            <a:xfrm rot="16200000">
              <a:off x="6012160" y="1842502"/>
              <a:ext cx="1008112" cy="1728192"/>
            </a:xfrm>
            <a:prstGeom prst="borderCallout1">
              <a:avLst>
                <a:gd name="adj1" fmla="val 48512"/>
                <a:gd name="adj2" fmla="val -1210"/>
                <a:gd name="adj3" fmla="val 161002"/>
                <a:gd name="adj4" fmla="val -304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652120" y="2276872"/>
              <a:ext cx="1728192" cy="861774"/>
            </a:xfrm>
            <a:prstGeom prst="rect">
              <a:avLst/>
            </a:prstGeom>
            <a:noFill/>
          </p:spPr>
          <p:txBody>
            <a:bodyPr wrap="square" rtlCol="0">
              <a:spAutoFit/>
            </a:bodyPr>
            <a:lstStyle/>
            <a:p>
              <a:r>
                <a:rPr lang="it-IT" sz="1250" u="sng" dirty="0" smtClean="0"/>
                <a:t>DECUMANO</a:t>
              </a:r>
              <a:r>
                <a:rPr lang="it-IT" sz="1250" dirty="0" smtClean="0"/>
                <a:t>: strada che attraversava l’accampamento da est a ovest.</a:t>
              </a:r>
              <a:endParaRPr lang="it-IT" sz="1250" dirty="0"/>
            </a:p>
          </p:txBody>
        </p:sp>
      </p:grpSp>
      <p:sp>
        <p:nvSpPr>
          <p:cNvPr id="17" name="CasellaDiTesto 16"/>
          <p:cNvSpPr txBox="1"/>
          <p:nvPr/>
        </p:nvSpPr>
        <p:spPr>
          <a:xfrm>
            <a:off x="1043608" y="3284984"/>
            <a:ext cx="2736304" cy="1631216"/>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rtlCol="0">
            <a:spAutoFit/>
          </a:bodyPr>
          <a:lstStyle/>
          <a:p>
            <a:r>
              <a:rPr lang="it-IT" sz="1250" dirty="0" smtClean="0"/>
              <a:t>A volte succedeva che i soldati decidessero di stabilirsi definitivamente in un luogo in cui si erano accampati, mescolandosi con la popolazione locale. Il </a:t>
            </a:r>
            <a:r>
              <a:rPr lang="it-IT" sz="1250" dirty="0" err="1" smtClean="0"/>
              <a:t>castrum</a:t>
            </a:r>
            <a:r>
              <a:rPr lang="it-IT" sz="1250" dirty="0" smtClean="0"/>
              <a:t>, perciò, non veniva smantellato alla partenza dell’esercito, ma continuava a svilupparsi.</a:t>
            </a:r>
          </a:p>
        </p:txBody>
      </p:sp>
      <p:grpSp>
        <p:nvGrpSpPr>
          <p:cNvPr id="18" name="Gruppo 17"/>
          <p:cNvGrpSpPr/>
          <p:nvPr/>
        </p:nvGrpSpPr>
        <p:grpSpPr>
          <a:xfrm>
            <a:off x="4644008" y="4509120"/>
            <a:ext cx="1728192" cy="360040"/>
            <a:chOff x="5652120" y="2202542"/>
            <a:chExt cx="1728192" cy="1008112"/>
          </a:xfrm>
        </p:grpSpPr>
        <p:sp>
          <p:nvSpPr>
            <p:cNvPr id="19" name="Callout 1 18"/>
            <p:cNvSpPr/>
            <p:nvPr/>
          </p:nvSpPr>
          <p:spPr>
            <a:xfrm rot="16200000">
              <a:off x="6012160" y="1842502"/>
              <a:ext cx="1008112" cy="1728192"/>
            </a:xfrm>
            <a:prstGeom prst="borderCallout1">
              <a:avLst>
                <a:gd name="adj1" fmla="val -541"/>
                <a:gd name="adj2" fmla="val 48866"/>
                <a:gd name="adj3" fmla="val -15367"/>
                <a:gd name="adj4" fmla="val 1455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5652120" y="2276871"/>
              <a:ext cx="1728192" cy="797140"/>
            </a:xfrm>
            <a:prstGeom prst="rect">
              <a:avLst/>
            </a:prstGeom>
            <a:noFill/>
          </p:spPr>
          <p:txBody>
            <a:bodyPr wrap="square" rtlCol="0">
              <a:spAutoFit/>
            </a:bodyPr>
            <a:lstStyle/>
            <a:p>
              <a:r>
                <a:rPr lang="it-IT" sz="1250" dirty="0" smtClean="0"/>
                <a:t>Si costruivano teatri.</a:t>
              </a:r>
              <a:endParaRPr lang="it-IT" sz="1250" dirty="0"/>
            </a:p>
          </p:txBody>
        </p:sp>
      </p:grpSp>
      <p:grpSp>
        <p:nvGrpSpPr>
          <p:cNvPr id="24" name="Gruppo 23"/>
          <p:cNvGrpSpPr/>
          <p:nvPr/>
        </p:nvGrpSpPr>
        <p:grpSpPr>
          <a:xfrm>
            <a:off x="6228184" y="4293096"/>
            <a:ext cx="1800200" cy="360040"/>
            <a:chOff x="6228184" y="4293096"/>
            <a:chExt cx="1800200" cy="360040"/>
          </a:xfrm>
        </p:grpSpPr>
        <p:sp>
          <p:nvSpPr>
            <p:cNvPr id="22" name="Callout 1 21"/>
            <p:cNvSpPr/>
            <p:nvPr/>
          </p:nvSpPr>
          <p:spPr>
            <a:xfrm rot="16200000">
              <a:off x="6912260" y="3609020"/>
              <a:ext cx="360040" cy="1728192"/>
            </a:xfrm>
            <a:prstGeom prst="borderCallout1">
              <a:avLst>
                <a:gd name="adj1" fmla="val 22056"/>
                <a:gd name="adj2" fmla="val 101777"/>
                <a:gd name="adj3" fmla="val 76125"/>
                <a:gd name="adj4" fmla="val 1614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6300192" y="4319642"/>
              <a:ext cx="1728192" cy="284693"/>
            </a:xfrm>
            <a:prstGeom prst="rect">
              <a:avLst/>
            </a:prstGeom>
            <a:noFill/>
          </p:spPr>
          <p:txBody>
            <a:bodyPr wrap="square" rtlCol="0">
              <a:spAutoFit/>
            </a:bodyPr>
            <a:lstStyle/>
            <a:p>
              <a:r>
                <a:rPr lang="it-IT" sz="1250" dirty="0" smtClean="0"/>
                <a:t>Si coltivavano le terre.</a:t>
              </a:r>
              <a:endParaRPr lang="it-IT" sz="1250" dirty="0"/>
            </a:p>
          </p:txBody>
        </p:sp>
      </p:grpSp>
      <p:sp>
        <p:nvSpPr>
          <p:cNvPr id="25" name="CasellaDiTesto 24"/>
          <p:cNvSpPr txBox="1"/>
          <p:nvPr/>
        </p:nvSpPr>
        <p:spPr>
          <a:xfrm>
            <a:off x="4716016" y="5013176"/>
            <a:ext cx="3024336" cy="369332"/>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dirty="0" smtClean="0"/>
              <a:t>SI FORMAVANO NUOVE </a:t>
            </a:r>
            <a:r>
              <a:rPr lang="it-IT" dirty="0" err="1" smtClean="0"/>
              <a:t>CITT</a:t>
            </a:r>
            <a:r>
              <a:rPr lang="it-IT" cap="all" dirty="0" err="1" smtClean="0"/>
              <a:t>à</a:t>
            </a:r>
            <a:r>
              <a:rPr lang="it-IT" cap="all" dirty="0" smtClean="0"/>
              <a:t>!</a:t>
            </a:r>
            <a:endParaRPr lang="it-IT" cap="all" dirty="0"/>
          </a:p>
        </p:txBody>
      </p:sp>
      <p:pic>
        <p:nvPicPr>
          <p:cNvPr id="26" name="Immagine 25"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04664"/>
            <a:ext cx="8280920" cy="461665"/>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it-IT" sz="2400" b="1" u="sng" dirty="0" err="1" smtClean="0">
                <a:latin typeface="EngraversGothic BT" pitchFamily="34" charset="0"/>
              </a:rPr>
              <a:t>COSì</a:t>
            </a:r>
            <a:r>
              <a:rPr lang="it-IT" sz="2400" b="1" u="sng" dirty="0" smtClean="0">
                <a:latin typeface="EngraversGothic BT" pitchFamily="34" charset="0"/>
              </a:rPr>
              <a:t> HANNO AVUTO ORIGINE ANCHE MOLTE </a:t>
            </a:r>
            <a:r>
              <a:rPr lang="it-IT" sz="2400" b="1" u="sng" dirty="0" err="1" smtClean="0">
                <a:latin typeface="EngraversGothic BT" pitchFamily="34" charset="0"/>
              </a:rPr>
              <a:t>CITTà</a:t>
            </a:r>
            <a:r>
              <a:rPr lang="it-IT" sz="2400" b="1" u="sng" dirty="0" smtClean="0">
                <a:latin typeface="EngraversGothic BT" pitchFamily="34" charset="0"/>
              </a:rPr>
              <a:t> </a:t>
            </a:r>
            <a:r>
              <a:rPr lang="it-IT" sz="2400" b="1" u="sng" dirty="0" err="1" smtClean="0">
                <a:latin typeface="EngraversGothic BT" pitchFamily="34" charset="0"/>
              </a:rPr>
              <a:t>ITALIANE…</a:t>
            </a:r>
            <a:endParaRPr lang="it-IT" sz="2400" b="1" u="sng" dirty="0" smtClean="0">
              <a:latin typeface="EngraversGothic BT" pitchFamily="34" charset="0"/>
            </a:endParaRPr>
          </a:p>
        </p:txBody>
      </p:sp>
      <p:sp>
        <p:nvSpPr>
          <p:cNvPr id="3" name="Rettangolo 2"/>
          <p:cNvSpPr/>
          <p:nvPr/>
        </p:nvSpPr>
        <p:spPr>
          <a:xfrm>
            <a:off x="539552" y="1547500"/>
            <a:ext cx="2952328" cy="369332"/>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it-IT" i="1" dirty="0" smtClean="0"/>
              <a:t>Augusta </a:t>
            </a:r>
            <a:r>
              <a:rPr lang="it-IT" i="1" dirty="0" err="1" smtClean="0"/>
              <a:t>Taurinorum</a:t>
            </a:r>
            <a:r>
              <a:rPr lang="it-IT" i="1" dirty="0" smtClean="0"/>
              <a:t> </a:t>
            </a:r>
            <a:r>
              <a:rPr lang="it-IT" dirty="0" smtClean="0"/>
              <a:t>(Torino)</a:t>
            </a:r>
            <a:endParaRPr lang="it-IT" dirty="0"/>
          </a:p>
        </p:txBody>
      </p:sp>
      <p:sp>
        <p:nvSpPr>
          <p:cNvPr id="4" name="Rettangolo 3"/>
          <p:cNvSpPr/>
          <p:nvPr/>
        </p:nvSpPr>
        <p:spPr>
          <a:xfrm>
            <a:off x="2841218" y="3059668"/>
            <a:ext cx="2594878" cy="369332"/>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i="1" dirty="0" smtClean="0"/>
              <a:t>Augusta </a:t>
            </a:r>
            <a:r>
              <a:rPr lang="it-IT" i="1" dirty="0" err="1" smtClean="0"/>
              <a:t>Praetoria</a:t>
            </a:r>
            <a:r>
              <a:rPr lang="it-IT" i="1" dirty="0" smtClean="0"/>
              <a:t> </a:t>
            </a:r>
            <a:r>
              <a:rPr lang="it-IT" dirty="0" smtClean="0"/>
              <a:t>(Aosta)</a:t>
            </a:r>
            <a:endParaRPr lang="it-IT" dirty="0"/>
          </a:p>
        </p:txBody>
      </p:sp>
      <p:sp>
        <p:nvSpPr>
          <p:cNvPr id="5" name="Rettangolo 4"/>
          <p:cNvSpPr/>
          <p:nvPr/>
        </p:nvSpPr>
        <p:spPr>
          <a:xfrm>
            <a:off x="1684897" y="5013176"/>
            <a:ext cx="942887" cy="369332"/>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i="1" dirty="0" err="1" smtClean="0"/>
              <a:t>Aquileia</a:t>
            </a:r>
            <a:endParaRPr lang="it-IT" dirty="0"/>
          </a:p>
        </p:txBody>
      </p:sp>
      <p:pic>
        <p:nvPicPr>
          <p:cNvPr id="6" name="Immagine 5" descr="torino.jpg"/>
          <p:cNvPicPr>
            <a:picLocks noChangeAspect="1"/>
          </p:cNvPicPr>
          <p:nvPr/>
        </p:nvPicPr>
        <p:blipFill>
          <a:blip r:embed="rId2" cstate="print"/>
          <a:stretch>
            <a:fillRect/>
          </a:stretch>
        </p:blipFill>
        <p:spPr>
          <a:xfrm>
            <a:off x="3779912" y="908720"/>
            <a:ext cx="3312368" cy="1538648"/>
          </a:xfrm>
          <a:prstGeom prst="rect">
            <a:avLst/>
          </a:prstGeom>
          <a:ln>
            <a:noFill/>
          </a:ln>
          <a:effectLst>
            <a:outerShdw blurRad="190500" algn="tl" rotWithShape="0">
              <a:srgbClr val="000000">
                <a:alpha val="70000"/>
              </a:srgbClr>
            </a:outerShdw>
          </a:effectLst>
        </p:spPr>
      </p:pic>
      <p:pic>
        <p:nvPicPr>
          <p:cNvPr id="8" name="Immagine 7" descr="AQUILEIA_romana_png.png"/>
          <p:cNvPicPr>
            <a:picLocks noChangeAspect="1"/>
          </p:cNvPicPr>
          <p:nvPr/>
        </p:nvPicPr>
        <p:blipFill>
          <a:blip r:embed="rId3" cstate="print"/>
          <a:stretch>
            <a:fillRect/>
          </a:stretch>
        </p:blipFill>
        <p:spPr>
          <a:xfrm>
            <a:off x="2987824" y="3933056"/>
            <a:ext cx="2304256" cy="2351282"/>
          </a:xfrm>
          <a:prstGeom prst="rect">
            <a:avLst/>
          </a:prstGeom>
          <a:ln>
            <a:noFill/>
          </a:ln>
          <a:effectLst>
            <a:outerShdw blurRad="190500" algn="tl" rotWithShape="0">
              <a:srgbClr val="000000">
                <a:alpha val="70000"/>
              </a:srgbClr>
            </a:outerShdw>
          </a:effectLst>
        </p:spPr>
      </p:pic>
      <p:pic>
        <p:nvPicPr>
          <p:cNvPr id="7" name="Immagine 6" descr="aosta.jpg"/>
          <p:cNvPicPr>
            <a:picLocks noChangeAspect="1"/>
          </p:cNvPicPr>
          <p:nvPr/>
        </p:nvPicPr>
        <p:blipFill>
          <a:blip r:embed="rId4" cstate="print"/>
          <a:srcRect l="3000" t="8000" r="3989" b="7990"/>
          <a:stretch>
            <a:fillRect/>
          </a:stretch>
        </p:blipFill>
        <p:spPr>
          <a:xfrm>
            <a:off x="5940152" y="2564904"/>
            <a:ext cx="2664296" cy="1804846"/>
          </a:xfrm>
          <a:prstGeom prst="rect">
            <a:avLst/>
          </a:prstGeom>
          <a:ln>
            <a:noFill/>
          </a:ln>
          <a:effectLst>
            <a:outerShdw blurRad="190500" algn="tl" rotWithShape="0">
              <a:srgbClr val="000000">
                <a:alpha val="70000"/>
              </a:srgbClr>
            </a:outerShdw>
          </a:effectLst>
        </p:spPr>
      </p:pic>
      <p:pic>
        <p:nvPicPr>
          <p:cNvPr id="9" name="Immagine 8" descr="logo.png"/>
          <p:cNvPicPr>
            <a:picLocks noChangeAspect="1"/>
          </p:cNvPicPr>
          <p:nvPr/>
        </p:nvPicPr>
        <p:blipFill>
          <a:blip r:embed="rId5"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88640"/>
            <a:ext cx="8280920" cy="1446550"/>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it-IT" sz="3200" b="1" dirty="0" smtClean="0">
                <a:latin typeface="EngraversGothic BT" pitchFamily="34" charset="0"/>
              </a:rPr>
              <a:t>T</a:t>
            </a:r>
            <a:r>
              <a:rPr lang="it-IT" sz="2400" b="1" dirty="0" smtClean="0">
                <a:latin typeface="EngraversGothic BT" pitchFamily="34" charset="0"/>
              </a:rPr>
              <a:t>UTTO Ciò AVVENIVA NELLE TERRE CONQUISTATE, MA NELL’</a:t>
            </a:r>
            <a:r>
              <a:rPr lang="it-IT" sz="3200" b="1" dirty="0" smtClean="0">
                <a:latin typeface="EngraversGothic BT" pitchFamily="34" charset="0"/>
              </a:rPr>
              <a:t>U</a:t>
            </a:r>
            <a:r>
              <a:rPr lang="it-IT" sz="2400" b="1" dirty="0" smtClean="0">
                <a:latin typeface="EngraversGothic BT" pitchFamily="34" charset="0"/>
              </a:rPr>
              <a:t>RBE? COME SI VIVEVA?</a:t>
            </a:r>
          </a:p>
          <a:p>
            <a:pPr algn="ctr"/>
            <a:r>
              <a:rPr lang="it-IT" sz="2400" dirty="0" smtClean="0">
                <a:latin typeface="EngraversGothic BT" pitchFamily="34" charset="0"/>
              </a:rPr>
              <a:t>Scopriamolo in un video pubblicato da Treccani Scuola</a:t>
            </a:r>
          </a:p>
        </p:txBody>
      </p:sp>
      <p:pic>
        <p:nvPicPr>
          <p:cNvPr id="3074" name="Picture 2">
            <a:hlinkClick r:id="rId2"/>
          </p:cNvPr>
          <p:cNvPicPr>
            <a:picLocks noChangeAspect="1" noChangeArrowheads="1"/>
          </p:cNvPicPr>
          <p:nvPr/>
        </p:nvPicPr>
        <p:blipFill>
          <a:blip r:embed="rId3" cstate="print"/>
          <a:srcRect/>
          <a:stretch>
            <a:fillRect/>
          </a:stretch>
        </p:blipFill>
        <p:spPr bwMode="auto">
          <a:xfrm>
            <a:off x="539552" y="1700808"/>
            <a:ext cx="7937450" cy="44626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016" y="44624"/>
            <a:ext cx="8820472" cy="584775"/>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it-IT" sz="3200" b="1" dirty="0" smtClean="0">
                <a:latin typeface="EngraversGothic BT" pitchFamily="34" charset="0"/>
              </a:rPr>
              <a:t>Guerra civile e crisi della Repubblica Romana</a:t>
            </a:r>
            <a:endParaRPr lang="it-IT" sz="2400" b="1" dirty="0" smtClean="0">
              <a:latin typeface="EngraversGothic BT" pitchFamily="34" charset="0"/>
            </a:endParaRPr>
          </a:p>
        </p:txBody>
      </p:sp>
      <p:sp>
        <p:nvSpPr>
          <p:cNvPr id="3" name="CasellaDiTesto 2"/>
          <p:cNvSpPr txBox="1"/>
          <p:nvPr/>
        </p:nvSpPr>
        <p:spPr>
          <a:xfrm>
            <a:off x="395536" y="692696"/>
            <a:ext cx="8280920" cy="1754326"/>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Le continue campagne di conquista resero i patrizi sempre più ricchi, poiché ad ogni guerra estendevano i loro possedimenti; i plebei, in particolare i contadini, diventavano, al contrario, sempre più poveri, perché invece di lavorare la terra erano costretti ad andare in battaglia, lasciando le famiglie in grande difficoltà. Questo fece aumentare il malcontento fra i plebei e si innescarono forti tensioni fra le due classi sociali.</a:t>
            </a:r>
          </a:p>
        </p:txBody>
      </p:sp>
      <p:grpSp>
        <p:nvGrpSpPr>
          <p:cNvPr id="10" name="Gruppo 9"/>
          <p:cNvGrpSpPr/>
          <p:nvPr/>
        </p:nvGrpSpPr>
        <p:grpSpPr>
          <a:xfrm>
            <a:off x="403782" y="2564904"/>
            <a:ext cx="8272674" cy="2585323"/>
            <a:chOff x="403782" y="2564904"/>
            <a:chExt cx="8272674" cy="2585323"/>
          </a:xfrm>
        </p:grpSpPr>
        <p:sp>
          <p:nvSpPr>
            <p:cNvPr id="8" name="CasellaDiTesto 7"/>
            <p:cNvSpPr txBox="1"/>
            <p:nvPr/>
          </p:nvSpPr>
          <p:spPr>
            <a:xfrm>
              <a:off x="4211960" y="2564904"/>
              <a:ext cx="4464496" cy="2585323"/>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Due tribuni della plebe, Tiberio e Caio </a:t>
              </a:r>
              <a:r>
                <a:rPr lang="it-IT" dirty="0" err="1" smtClean="0">
                  <a:latin typeface="EngraversGothic BT" pitchFamily="34" charset="0"/>
                </a:rPr>
                <a:t>Gracco</a:t>
              </a:r>
              <a:r>
                <a:rPr lang="it-IT" dirty="0" smtClean="0">
                  <a:latin typeface="EngraversGothic BT" pitchFamily="34" charset="0"/>
                </a:rPr>
                <a:t>, proposero la </a:t>
              </a:r>
              <a:r>
                <a:rPr lang="it-IT" b="1" dirty="0" smtClean="0">
                  <a:latin typeface="EngraversGothic BT" pitchFamily="34" charset="0"/>
                </a:rPr>
                <a:t>Legge Agraria </a:t>
              </a:r>
              <a:r>
                <a:rPr lang="it-IT" dirty="0" smtClean="0">
                  <a:latin typeface="EngraversGothic BT" pitchFamily="34" charset="0"/>
                </a:rPr>
                <a:t>(</a:t>
              </a:r>
              <a:r>
                <a:rPr lang="it-IT" dirty="0" err="1" smtClean="0">
                  <a:latin typeface="EngraversGothic BT" pitchFamily="34" charset="0"/>
                </a:rPr>
                <a:t>Lex</a:t>
              </a:r>
              <a:r>
                <a:rPr lang="it-IT" dirty="0" smtClean="0">
                  <a:latin typeface="EngraversGothic BT" pitchFamily="34" charset="0"/>
                </a:rPr>
                <a:t> Agraria) nella quale si poneva un limite all’estensione di terre che ogni patrizio poteva possedere. I patrizi, infatti, avevano accumulato talmente tanti terreni che non erano in grado di farli coltivare tutti dai loro servi e molti rimanevano incolti (</a:t>
              </a:r>
              <a:r>
                <a:rPr lang="it-IT" b="1" dirty="0" smtClean="0">
                  <a:latin typeface="EngraversGothic BT" pitchFamily="34" charset="0"/>
                </a:rPr>
                <a:t>latifondi</a:t>
              </a:r>
              <a:r>
                <a:rPr lang="it-IT" dirty="0" smtClean="0">
                  <a:latin typeface="EngraversGothic BT" pitchFamily="34" charset="0"/>
                </a:rPr>
                <a:t>).</a:t>
              </a:r>
            </a:p>
          </p:txBody>
        </p:sp>
        <p:pic>
          <p:nvPicPr>
            <p:cNvPr id="9" name="Immagine 8" descr="Eugene_Guillaume_-_the_Gracchi.jpg"/>
            <p:cNvPicPr>
              <a:picLocks noChangeAspect="1"/>
            </p:cNvPicPr>
            <p:nvPr/>
          </p:nvPicPr>
          <p:blipFill>
            <a:blip r:embed="rId2" cstate="print"/>
            <a:stretch>
              <a:fillRect/>
            </a:stretch>
          </p:blipFill>
          <p:spPr>
            <a:xfrm>
              <a:off x="403782" y="2564904"/>
              <a:ext cx="3808178" cy="2584800"/>
            </a:xfrm>
            <a:prstGeom prst="rect">
              <a:avLst/>
            </a:prstGeom>
            <a:effectLst>
              <a:outerShdw blurRad="50800" dist="38100" dir="5400000" algn="t" rotWithShape="0">
                <a:prstClr val="black">
                  <a:alpha val="40000"/>
                </a:prstClr>
              </a:outerShdw>
            </a:effectLst>
          </p:spPr>
        </p:pic>
      </p:grpSp>
      <p:pic>
        <p:nvPicPr>
          <p:cNvPr id="7" name="Immagine 6"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692696"/>
            <a:ext cx="8280920" cy="923330"/>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Ai senatori, che sostenevano gli interessi dei patrizi, non piacque la Legge Agraria , perciò si opposero. I fratelli </a:t>
            </a:r>
            <a:r>
              <a:rPr lang="it-IT" dirty="0" err="1" smtClean="0">
                <a:latin typeface="EngraversGothic BT" pitchFamily="34" charset="0"/>
              </a:rPr>
              <a:t>Gracco</a:t>
            </a:r>
            <a:r>
              <a:rPr lang="it-IT" dirty="0" smtClean="0">
                <a:latin typeface="EngraversGothic BT" pitchFamily="34" charset="0"/>
              </a:rPr>
              <a:t> furono assassinati e la legge agraria fu annullata.</a:t>
            </a:r>
          </a:p>
        </p:txBody>
      </p:sp>
      <p:sp>
        <p:nvSpPr>
          <p:cNvPr id="3" name="CasellaDiTesto 2"/>
          <p:cNvSpPr txBox="1"/>
          <p:nvPr/>
        </p:nvSpPr>
        <p:spPr>
          <a:xfrm>
            <a:off x="395536" y="1844824"/>
            <a:ext cx="8280920" cy="923330"/>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Iniziò un periodo di guerre fra patrizi e plebei, durante il quale due generali sostenevano le due parti in lotta. </a:t>
            </a:r>
            <a:r>
              <a:rPr lang="it-IT" b="1" dirty="0" smtClean="0">
                <a:latin typeface="EngraversGothic BT" pitchFamily="34" charset="0"/>
              </a:rPr>
              <a:t>Caio Mario</a:t>
            </a:r>
            <a:r>
              <a:rPr lang="it-IT" dirty="0" smtClean="0">
                <a:latin typeface="EngraversGothic BT" pitchFamily="34" charset="0"/>
              </a:rPr>
              <a:t>, di origine plebea, e </a:t>
            </a:r>
            <a:r>
              <a:rPr lang="it-IT" b="1" dirty="0" smtClean="0">
                <a:latin typeface="EngraversGothic BT" pitchFamily="34" charset="0"/>
              </a:rPr>
              <a:t>Cornelio Silla</a:t>
            </a:r>
            <a:r>
              <a:rPr lang="it-IT" dirty="0" smtClean="0">
                <a:latin typeface="EngraversGothic BT" pitchFamily="34" charset="0"/>
              </a:rPr>
              <a:t>, di origine patrizia.</a:t>
            </a:r>
          </a:p>
        </p:txBody>
      </p:sp>
      <p:pic>
        <p:nvPicPr>
          <p:cNvPr id="4" name="Immagine 3" descr="Gaius_Marius_Minor.jpg"/>
          <p:cNvPicPr>
            <a:picLocks noChangeAspect="1"/>
          </p:cNvPicPr>
          <p:nvPr/>
        </p:nvPicPr>
        <p:blipFill>
          <a:blip r:embed="rId2" cstate="print"/>
          <a:stretch>
            <a:fillRect/>
          </a:stretch>
        </p:blipFill>
        <p:spPr>
          <a:xfrm>
            <a:off x="1979712" y="3068960"/>
            <a:ext cx="2658947" cy="2520000"/>
          </a:xfrm>
          <a:prstGeom prst="rect">
            <a:avLst/>
          </a:prstGeom>
        </p:spPr>
      </p:pic>
      <p:pic>
        <p:nvPicPr>
          <p:cNvPr id="5" name="Immagine 4" descr="Sulla_Glyptothek_Munich_309_white_bkg.jpg"/>
          <p:cNvPicPr>
            <a:picLocks noChangeAspect="1"/>
          </p:cNvPicPr>
          <p:nvPr/>
        </p:nvPicPr>
        <p:blipFill>
          <a:blip r:embed="rId3" cstate="print"/>
          <a:stretch>
            <a:fillRect/>
          </a:stretch>
        </p:blipFill>
        <p:spPr>
          <a:xfrm>
            <a:off x="4860032" y="3068960"/>
            <a:ext cx="1532205" cy="2520000"/>
          </a:xfrm>
          <a:prstGeom prst="rect">
            <a:avLst/>
          </a:prstGeom>
        </p:spPr>
      </p:pic>
      <p:sp>
        <p:nvSpPr>
          <p:cNvPr id="6" name="CasellaDiTesto 5"/>
          <p:cNvSpPr txBox="1"/>
          <p:nvPr/>
        </p:nvSpPr>
        <p:spPr>
          <a:xfrm>
            <a:off x="467544" y="5661248"/>
            <a:ext cx="8280920" cy="646331"/>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Dopo la morte di Mario, nell’82 a.C., Silla si fece eleggere </a:t>
            </a:r>
            <a:r>
              <a:rPr lang="it-IT" b="1" dirty="0" smtClean="0">
                <a:latin typeface="EngraversGothic BT" pitchFamily="34" charset="0"/>
              </a:rPr>
              <a:t>dittatore a vita</a:t>
            </a:r>
            <a:r>
              <a:rPr lang="it-IT" dirty="0" smtClean="0">
                <a:latin typeface="EngraversGothic BT" pitchFamily="34" charset="0"/>
              </a:rPr>
              <a:t>, ignorando il limite massimo di sei mesi previsto per legge.</a:t>
            </a:r>
          </a:p>
        </p:txBody>
      </p:sp>
      <p:pic>
        <p:nvPicPr>
          <p:cNvPr id="7" name="Immagine 6" descr="logo.png"/>
          <p:cNvPicPr>
            <a:picLocks noChangeAspect="1"/>
          </p:cNvPicPr>
          <p:nvPr/>
        </p:nvPicPr>
        <p:blipFill>
          <a:blip r:embed="rId4"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5" y="836712"/>
            <a:ext cx="8280920" cy="1200329"/>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Silla morì nel 60 a.C. e il potere passò a un </a:t>
            </a:r>
            <a:r>
              <a:rPr lang="it-IT" b="1" dirty="0" smtClean="0">
                <a:latin typeface="EngraversGothic BT" pitchFamily="34" charset="0"/>
              </a:rPr>
              <a:t>triumvirato</a:t>
            </a:r>
            <a:r>
              <a:rPr lang="it-IT" dirty="0" smtClean="0">
                <a:latin typeface="EngraversGothic BT" pitchFamily="34" charset="0"/>
              </a:rPr>
              <a:t>, cioè a un governo composto da tre uomini (dal latino, </a:t>
            </a:r>
            <a:r>
              <a:rPr lang="it-IT" dirty="0" err="1" smtClean="0">
                <a:latin typeface="EngraversGothic BT" pitchFamily="34" charset="0"/>
              </a:rPr>
              <a:t>tres</a:t>
            </a:r>
            <a:r>
              <a:rPr lang="it-IT" dirty="0" smtClean="0">
                <a:latin typeface="EngraversGothic BT" pitchFamily="34" charset="0"/>
              </a:rPr>
              <a:t> = tre; </a:t>
            </a:r>
            <a:r>
              <a:rPr lang="it-IT" dirty="0" err="1" smtClean="0">
                <a:latin typeface="EngraversGothic BT" pitchFamily="34" charset="0"/>
              </a:rPr>
              <a:t>vir</a:t>
            </a:r>
            <a:r>
              <a:rPr lang="it-IT" dirty="0" smtClean="0">
                <a:latin typeface="EngraversGothic BT" pitchFamily="34" charset="0"/>
              </a:rPr>
              <a:t> = uomo). Le tre personalità che componevano il governo erano: </a:t>
            </a:r>
            <a:r>
              <a:rPr lang="it-IT" b="1" dirty="0" err="1" smtClean="0">
                <a:latin typeface="EngraversGothic BT" pitchFamily="34" charset="0"/>
              </a:rPr>
              <a:t>Gneo</a:t>
            </a:r>
            <a:r>
              <a:rPr lang="it-IT" b="1" dirty="0" smtClean="0">
                <a:latin typeface="EngraversGothic BT" pitchFamily="34" charset="0"/>
              </a:rPr>
              <a:t> </a:t>
            </a:r>
            <a:r>
              <a:rPr lang="it-IT" b="1" dirty="0" err="1" smtClean="0">
                <a:latin typeface="EngraversGothic BT" pitchFamily="34" charset="0"/>
              </a:rPr>
              <a:t>Pompeo</a:t>
            </a:r>
            <a:r>
              <a:rPr lang="it-IT" dirty="0" smtClean="0">
                <a:latin typeface="EngraversGothic BT" pitchFamily="34" charset="0"/>
              </a:rPr>
              <a:t>, </a:t>
            </a:r>
            <a:r>
              <a:rPr lang="it-IT" b="1" dirty="0" smtClean="0">
                <a:latin typeface="EngraversGothic BT" pitchFamily="34" charset="0"/>
              </a:rPr>
              <a:t>Marco </a:t>
            </a:r>
            <a:r>
              <a:rPr lang="it-IT" b="1" dirty="0" err="1" smtClean="0">
                <a:latin typeface="EngraversGothic BT" pitchFamily="34" charset="0"/>
              </a:rPr>
              <a:t>Licinio</a:t>
            </a:r>
            <a:r>
              <a:rPr lang="it-IT" b="1" dirty="0" smtClean="0">
                <a:latin typeface="EngraversGothic BT" pitchFamily="34" charset="0"/>
              </a:rPr>
              <a:t> Crasso</a:t>
            </a:r>
            <a:r>
              <a:rPr lang="it-IT" dirty="0" smtClean="0">
                <a:latin typeface="EngraversGothic BT" pitchFamily="34" charset="0"/>
              </a:rPr>
              <a:t> e </a:t>
            </a:r>
            <a:r>
              <a:rPr lang="it-IT" b="1" dirty="0" smtClean="0">
                <a:latin typeface="EngraversGothic BT" pitchFamily="34" charset="0"/>
              </a:rPr>
              <a:t>Caio Giulio Cesare</a:t>
            </a:r>
          </a:p>
        </p:txBody>
      </p:sp>
      <p:pic>
        <p:nvPicPr>
          <p:cNvPr id="3" name="Immagine 2" descr="First_Triumvirate_of_Caesar,_Crassius_and_Pompey.jpg"/>
          <p:cNvPicPr>
            <a:picLocks noChangeAspect="1"/>
          </p:cNvPicPr>
          <p:nvPr/>
        </p:nvPicPr>
        <p:blipFill>
          <a:blip r:embed="rId2" cstate="print"/>
          <a:stretch>
            <a:fillRect/>
          </a:stretch>
        </p:blipFill>
        <p:spPr>
          <a:xfrm>
            <a:off x="467544" y="2132856"/>
            <a:ext cx="8280000" cy="3627538"/>
          </a:xfrm>
          <a:prstGeom prst="rect">
            <a:avLst/>
          </a:prstGeom>
        </p:spPr>
      </p:pic>
      <p:pic>
        <p:nvPicPr>
          <p:cNvPr id="4" name="Immagine 3"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60648"/>
            <a:ext cx="8280920" cy="923330"/>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L’anno successivo </a:t>
            </a:r>
            <a:r>
              <a:rPr lang="it-IT" b="1" dirty="0" smtClean="0">
                <a:latin typeface="EngraversGothic BT" pitchFamily="34" charset="0"/>
              </a:rPr>
              <a:t>Caio Giulio Cesare</a:t>
            </a:r>
            <a:r>
              <a:rPr lang="it-IT" dirty="0" smtClean="0">
                <a:latin typeface="EngraversGothic BT" pitchFamily="34" charset="0"/>
              </a:rPr>
              <a:t>  fu eletto console e nel giro di pochi anni conquistò un vasto territorio che comprendeva la Gallia (Attuale Francia), parte della Germania e parte della Britannia (attuale Inghilterra).</a:t>
            </a:r>
            <a:endParaRPr lang="it-IT" b="1" dirty="0" smtClean="0">
              <a:latin typeface="EngraversGothic BT" pitchFamily="34" charset="0"/>
            </a:endParaRPr>
          </a:p>
        </p:txBody>
      </p:sp>
      <p:pic>
        <p:nvPicPr>
          <p:cNvPr id="5" name="Immagine 4" descr="Mondo_romano_nel_56_aC_al_tempo_del_primo_triumvirato.png"/>
          <p:cNvPicPr>
            <a:picLocks noChangeAspect="1"/>
          </p:cNvPicPr>
          <p:nvPr/>
        </p:nvPicPr>
        <p:blipFill>
          <a:blip r:embed="rId2" cstate="print"/>
          <a:srcRect l="787" t="7217" r="41338" b="32424"/>
          <a:stretch>
            <a:fillRect/>
          </a:stretch>
        </p:blipFill>
        <p:spPr>
          <a:xfrm>
            <a:off x="467544" y="1340768"/>
            <a:ext cx="8280000" cy="5112568"/>
          </a:xfrm>
          <a:prstGeom prst="rect">
            <a:avLst/>
          </a:prstGeom>
          <a:effectLst>
            <a:outerShdw blurRad="63500" sx="102000" sy="102000" algn="ctr" rotWithShape="0">
              <a:prstClr val="black">
                <a:alpha val="40000"/>
              </a:prstClr>
            </a:outerShdw>
          </a:effectLst>
        </p:spPr>
      </p:pic>
      <p:sp>
        <p:nvSpPr>
          <p:cNvPr id="6" name="CasellaDiTesto 5"/>
          <p:cNvSpPr txBox="1"/>
          <p:nvPr/>
        </p:nvSpPr>
        <p:spPr>
          <a:xfrm>
            <a:off x="611560" y="6407750"/>
            <a:ext cx="8208912" cy="261610"/>
          </a:xfrm>
          <a:prstGeom prst="rect">
            <a:avLst/>
          </a:prstGeom>
          <a:noFill/>
        </p:spPr>
        <p:txBody>
          <a:bodyPr wrap="square" rtlCol="0">
            <a:spAutoFit/>
          </a:bodyPr>
          <a:lstStyle/>
          <a:p>
            <a:r>
              <a:rPr lang="it-IT" sz="1100" dirty="0" smtClean="0"/>
              <a:t>Questa immagine proviene da: </a:t>
            </a:r>
            <a:r>
              <a:rPr lang="it-IT" sz="1100" dirty="0" smtClean="0">
                <a:hlinkClick r:id="rId3"/>
              </a:rPr>
              <a:t>https://commons.wikimedia.org/wiki/File:Map_of_the_Ancient_Rome_at_Caesar_time-fr.svg</a:t>
            </a:r>
            <a:r>
              <a:rPr lang="it-IT" sz="1100" dirty="0" smtClean="0"/>
              <a:t> </a:t>
            </a:r>
            <a:endParaRPr lang="it-IT" sz="11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260648"/>
            <a:ext cx="8424936" cy="2308324"/>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just"/>
            <a:r>
              <a:rPr lang="it-IT" dirty="0" smtClean="0">
                <a:latin typeface="EngraversGothic BT" pitchFamily="34" charset="0"/>
              </a:rPr>
              <a:t>Divenne così famoso per le sue conquiste, da essere considerato un eroe.</a:t>
            </a:r>
          </a:p>
          <a:p>
            <a:pPr algn="just"/>
            <a:r>
              <a:rPr lang="it-IT" dirty="0" smtClean="0">
                <a:latin typeface="EngraversGothic BT" pitchFamily="34" charset="0"/>
              </a:rPr>
              <a:t>Alla morte di uno dei triumviri (Marco </a:t>
            </a:r>
            <a:r>
              <a:rPr lang="it-IT" dirty="0" err="1" smtClean="0">
                <a:latin typeface="EngraversGothic BT" pitchFamily="34" charset="0"/>
              </a:rPr>
              <a:t>Licinio</a:t>
            </a:r>
            <a:r>
              <a:rPr lang="it-IT" dirty="0" smtClean="0">
                <a:latin typeface="EngraversGothic BT" pitchFamily="34" charset="0"/>
              </a:rPr>
              <a:t> Crasso), il Senato cominciò a temere il potere di Caio Giulio Cesare, perciò gli impose di rientrare a Roma senza il suo esercito e di lasciarlo sulle sponde del Rubicone, torrente che scorre tra Forlì e Cesena. Cesare non obbedì al Senato, decise di oltrepassare il limite che gli era stato imposto con il suo esercito, pronunciando la famosa frase “Alea </a:t>
            </a:r>
            <a:r>
              <a:rPr lang="it-IT" dirty="0" err="1" smtClean="0">
                <a:latin typeface="EngraversGothic BT" pitchFamily="34" charset="0"/>
              </a:rPr>
              <a:t>iacta</a:t>
            </a:r>
            <a:r>
              <a:rPr lang="it-IT" dirty="0" smtClean="0">
                <a:latin typeface="EngraversGothic BT" pitchFamily="34" charset="0"/>
              </a:rPr>
              <a:t> est” (“Il dado è tratto”, ovvero “La decisione è presa”) e dando inizio alla guerra civile. Scopriamo cosa successe.</a:t>
            </a:r>
          </a:p>
        </p:txBody>
      </p:sp>
      <p:pic>
        <p:nvPicPr>
          <p:cNvPr id="29698" name="Picture 2">
            <a:hlinkClick r:id="rId2"/>
          </p:cNvPr>
          <p:cNvPicPr>
            <a:picLocks noChangeAspect="1" noChangeArrowheads="1"/>
          </p:cNvPicPr>
          <p:nvPr/>
        </p:nvPicPr>
        <p:blipFill>
          <a:blip r:embed="rId3" cstate="print"/>
          <a:srcRect l="1380" t="28172" r="41063" b="13751"/>
          <a:stretch>
            <a:fillRect/>
          </a:stretch>
        </p:blipFill>
        <p:spPr bwMode="auto">
          <a:xfrm>
            <a:off x="971600" y="2609528"/>
            <a:ext cx="7488832" cy="424847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8372" y="332656"/>
            <a:ext cx="7300012" cy="584775"/>
          </a:xfrm>
          <a:prstGeom prst="rect">
            <a:avLst/>
          </a:prstGeom>
        </p:spPr>
        <p:txBody>
          <a:bodyPr wrap="none">
            <a:spAutoFit/>
          </a:bodyPr>
          <a:lstStyle/>
          <a:p>
            <a:r>
              <a:rPr lang="it-IT" sz="3200" b="1" u="sng" dirty="0" err="1" smtClean="0">
                <a:latin typeface="EngraversGothic BT" pitchFamily="34" charset="0"/>
              </a:rPr>
              <a:t>Organizzazone</a:t>
            </a:r>
            <a:r>
              <a:rPr lang="it-IT" sz="3200" b="1" u="sng" dirty="0" smtClean="0">
                <a:latin typeface="EngraversGothic BT" pitchFamily="34" charset="0"/>
              </a:rPr>
              <a:t> dei territori conquistati</a:t>
            </a:r>
          </a:p>
        </p:txBody>
      </p:sp>
      <p:sp>
        <p:nvSpPr>
          <p:cNvPr id="3" name="Rettangolo 2"/>
          <p:cNvSpPr/>
          <p:nvPr/>
        </p:nvSpPr>
        <p:spPr>
          <a:xfrm>
            <a:off x="251519" y="908720"/>
            <a:ext cx="8856000" cy="923330"/>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dirty="0" smtClean="0">
                <a:latin typeface="EngraversGothic BT" pitchFamily="34" charset="0"/>
              </a:rPr>
              <a:t>Al fine di evitare che i molti territori annessi in epoca repubblicana si</a:t>
            </a:r>
          </a:p>
          <a:p>
            <a:r>
              <a:rPr lang="it-IT" dirty="0" smtClean="0">
                <a:latin typeface="EngraversGothic BT" pitchFamily="34" charset="0"/>
              </a:rPr>
              <a:t>coalizzassero contro il dominio di Roma, i Romani decisero di organizzare le terre</a:t>
            </a:r>
          </a:p>
          <a:p>
            <a:r>
              <a:rPr lang="it-IT" dirty="0" smtClean="0">
                <a:latin typeface="EngraversGothic BT" pitchFamily="34" charset="0"/>
              </a:rPr>
              <a:t>conquistate in modo diverso:</a:t>
            </a:r>
          </a:p>
        </p:txBody>
      </p:sp>
      <p:sp>
        <p:nvSpPr>
          <p:cNvPr id="4" name="Rettangolo 3"/>
          <p:cNvSpPr/>
          <p:nvPr/>
        </p:nvSpPr>
        <p:spPr>
          <a:xfrm>
            <a:off x="251520" y="1988840"/>
            <a:ext cx="8856000" cy="923330"/>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b="1" dirty="0" smtClean="0">
                <a:latin typeface="EngraversGothic BT" pitchFamily="34" charset="0"/>
              </a:rPr>
              <a:t>PREFETTURE:</a:t>
            </a:r>
            <a:r>
              <a:rPr lang="it-IT" dirty="0" smtClean="0">
                <a:latin typeface="EngraversGothic BT" pitchFamily="34" charset="0"/>
              </a:rPr>
              <a:t>  erano territori governati direttamente da Roma (da un Prefetto) e non</a:t>
            </a:r>
          </a:p>
          <a:p>
            <a:r>
              <a:rPr lang="it-IT" dirty="0" smtClean="0">
                <a:latin typeface="EngraversGothic BT" pitchFamily="34" charset="0"/>
              </a:rPr>
              <a:t>avevano nessuna libertà o autonomia. Dovevano pagare tasse molto elevate ed erano</a:t>
            </a:r>
          </a:p>
          <a:p>
            <a:r>
              <a:rPr lang="it-IT" dirty="0" smtClean="0">
                <a:latin typeface="EngraversGothic BT" pitchFamily="34" charset="0"/>
              </a:rPr>
              <a:t>obbligati a fornire soldati per l’esercito romano</a:t>
            </a:r>
          </a:p>
        </p:txBody>
      </p:sp>
      <p:sp>
        <p:nvSpPr>
          <p:cNvPr id="5" name="Rettangolo 4"/>
          <p:cNvSpPr/>
          <p:nvPr/>
        </p:nvSpPr>
        <p:spPr>
          <a:xfrm>
            <a:off x="251520" y="3068960"/>
            <a:ext cx="8856000" cy="923330"/>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it-IT" b="1" dirty="0" smtClean="0">
                <a:latin typeface="EngraversGothic BT" pitchFamily="34" charset="0"/>
              </a:rPr>
              <a:t>MUNICIPI:</a:t>
            </a:r>
            <a:r>
              <a:rPr lang="it-IT" dirty="0" smtClean="0">
                <a:latin typeface="EngraversGothic BT" pitchFamily="34" charset="0"/>
              </a:rPr>
              <a:t> erano territori governati da magistrati locali, non imposti dal Senato</a:t>
            </a:r>
          </a:p>
          <a:p>
            <a:r>
              <a:rPr lang="it-IT" dirty="0" smtClean="0">
                <a:latin typeface="EngraversGothic BT" pitchFamily="34" charset="0"/>
              </a:rPr>
              <a:t>romano. Dovevano pagare i tributi e fornire soldati all’esercito romano in caso</a:t>
            </a:r>
          </a:p>
          <a:p>
            <a:r>
              <a:rPr lang="it-IT" dirty="0" smtClean="0">
                <a:latin typeface="EngraversGothic BT" pitchFamily="34" charset="0"/>
              </a:rPr>
              <a:t>di guerra</a:t>
            </a:r>
          </a:p>
        </p:txBody>
      </p:sp>
      <p:sp>
        <p:nvSpPr>
          <p:cNvPr id="6" name="Rettangolo 5"/>
          <p:cNvSpPr/>
          <p:nvPr/>
        </p:nvSpPr>
        <p:spPr>
          <a:xfrm>
            <a:off x="251520" y="4161854"/>
            <a:ext cx="8856000" cy="923330"/>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b="1" dirty="0" smtClean="0">
                <a:latin typeface="EngraversGothic BT" pitchFamily="34" charset="0"/>
              </a:rPr>
              <a:t>COLONIE:</a:t>
            </a:r>
            <a:r>
              <a:rPr lang="it-IT" dirty="0" smtClean="0">
                <a:latin typeface="EngraversGothic BT" pitchFamily="34" charset="0"/>
              </a:rPr>
              <a:t> Nuove città, fondate (non conquistate) dai Romani. Erano abitate da cittadini</a:t>
            </a:r>
          </a:p>
          <a:p>
            <a:r>
              <a:rPr lang="it-IT" dirty="0" smtClean="0">
                <a:latin typeface="EngraversGothic BT" pitchFamily="34" charset="0"/>
              </a:rPr>
              <a:t>romani con le loro famiglie e godevano di una certa autonomia. In caso di guerra,</a:t>
            </a:r>
          </a:p>
          <a:p>
            <a:r>
              <a:rPr lang="it-IT" dirty="0" smtClean="0">
                <a:latin typeface="EngraversGothic BT" pitchFamily="34" charset="0"/>
              </a:rPr>
              <a:t>Tuttavia, dovevano fornire soldati all’esercito romano, in caso di necessità</a:t>
            </a:r>
          </a:p>
        </p:txBody>
      </p:sp>
      <p:sp>
        <p:nvSpPr>
          <p:cNvPr id="7" name="Rettangolo 6"/>
          <p:cNvSpPr/>
          <p:nvPr/>
        </p:nvSpPr>
        <p:spPr>
          <a:xfrm>
            <a:off x="251520" y="5241974"/>
            <a:ext cx="8856000" cy="923330"/>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r>
              <a:rPr lang="it-IT" b="1" dirty="0" err="1" smtClean="0">
                <a:latin typeface="EngraversGothic BT" pitchFamily="34" charset="0"/>
              </a:rPr>
              <a:t>CITTà</a:t>
            </a:r>
            <a:r>
              <a:rPr lang="it-IT" b="1" dirty="0" smtClean="0">
                <a:latin typeface="EngraversGothic BT" pitchFamily="34" charset="0"/>
              </a:rPr>
              <a:t> FEDERATE:</a:t>
            </a:r>
            <a:r>
              <a:rPr lang="it-IT" dirty="0" smtClean="0">
                <a:latin typeface="EngraversGothic BT" pitchFamily="34" charset="0"/>
              </a:rPr>
              <a:t> erano, fra tutti, i territori più autonomi. Erano governati da propri</a:t>
            </a:r>
          </a:p>
          <a:p>
            <a:r>
              <a:rPr lang="it-IT" dirty="0" smtClean="0">
                <a:latin typeface="EngraversGothic BT" pitchFamily="34" charset="0"/>
              </a:rPr>
              <a:t>magistrati e dalle proprie leggi. L’unico obbligo che avevano era di fornire aiuti</a:t>
            </a:r>
          </a:p>
          <a:p>
            <a:r>
              <a:rPr lang="it-IT" dirty="0" smtClean="0">
                <a:latin typeface="EngraversGothic BT" pitchFamily="34" charset="0"/>
              </a:rPr>
              <a:t>Militari all’esercito romano, in caso di guerra</a:t>
            </a:r>
          </a:p>
        </p:txBody>
      </p:sp>
      <p:pic>
        <p:nvPicPr>
          <p:cNvPr id="8" name="Immagine 7" descr="logo.png"/>
          <p:cNvPicPr>
            <a:picLocks noChangeAspect="1"/>
          </p:cNvPicPr>
          <p:nvPr/>
        </p:nvPicPr>
        <p:blipFill>
          <a:blip r:embed="rId2" cstate="print"/>
          <a:stretch>
            <a:fillRect/>
          </a:stretch>
        </p:blipFill>
        <p:spPr>
          <a:xfrm>
            <a:off x="467544"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83768" y="188640"/>
            <a:ext cx="4062202" cy="646331"/>
          </a:xfrm>
          <a:prstGeom prst="rect">
            <a:avLst/>
          </a:prstGeom>
        </p:spPr>
        <p:txBody>
          <a:bodyPr wrap="none">
            <a:spAutoFit/>
          </a:bodyPr>
          <a:lstStyle/>
          <a:p>
            <a:r>
              <a:rPr lang="it-IT" sz="3600" b="1" u="sng" dirty="0" smtClean="0">
                <a:latin typeface="EngraversGothic BT" pitchFamily="34" charset="0"/>
              </a:rPr>
              <a:t>Le Guerre Puniche</a:t>
            </a:r>
          </a:p>
        </p:txBody>
      </p:sp>
      <p:sp>
        <p:nvSpPr>
          <p:cNvPr id="5" name="CasellaDiTesto 4"/>
          <p:cNvSpPr txBox="1"/>
          <p:nvPr/>
        </p:nvSpPr>
        <p:spPr>
          <a:xfrm>
            <a:off x="179512" y="764704"/>
            <a:ext cx="8784976" cy="132343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sz="1600" dirty="0" smtClean="0">
                <a:latin typeface="EngraversGothic BT" pitchFamily="34" charset="0"/>
              </a:rPr>
              <a:t>Nell’ampliamento dei suoi territori, Roma si dovette scontrare con </a:t>
            </a:r>
            <a:r>
              <a:rPr lang="it-IT" sz="1600" dirty="0" err="1" smtClean="0">
                <a:latin typeface="EngraversGothic BT" pitchFamily="34" charset="0"/>
              </a:rPr>
              <a:t>Cartagine</a:t>
            </a:r>
            <a:r>
              <a:rPr lang="it-IT" sz="1600" dirty="0" smtClean="0">
                <a:latin typeface="EngraversGothic BT" pitchFamily="34" charset="0"/>
              </a:rPr>
              <a:t>, città dell’Africa settentrionale che  aveva colonie sparse in tutto il Mediterraneo. In particolare Roma puntava alla conquista della SICILIA perché era una regione molto fertile e adatta alla coltivazione del grano, inoltre si trovava in posizione centrale nel Mar Mediterraneo e questo la rendeva strategica per i commerci marittimi.</a:t>
            </a:r>
          </a:p>
        </p:txBody>
      </p:sp>
      <p:sp>
        <p:nvSpPr>
          <p:cNvPr id="6" name="CasellaDiTesto 5"/>
          <p:cNvSpPr txBox="1"/>
          <p:nvPr/>
        </p:nvSpPr>
        <p:spPr>
          <a:xfrm>
            <a:off x="179512" y="2132856"/>
            <a:ext cx="8784976" cy="1261884"/>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sz="2800" b="1" u="sng" dirty="0" smtClean="0">
                <a:latin typeface="EngraversGothic BT" pitchFamily="34" charset="0"/>
              </a:rPr>
              <a:t>Prima Guerra Punica:</a:t>
            </a:r>
            <a:r>
              <a:rPr lang="it-IT" sz="1600" dirty="0" smtClean="0">
                <a:latin typeface="EngraversGothic BT" pitchFamily="34" charset="0"/>
              </a:rPr>
              <a:t> (dal 264 </a:t>
            </a:r>
            <a:r>
              <a:rPr lang="it-IT" sz="1600" dirty="0" err="1" smtClean="0">
                <a:latin typeface="EngraversGothic BT" pitchFamily="34" charset="0"/>
              </a:rPr>
              <a:t>a.C</a:t>
            </a:r>
            <a:r>
              <a:rPr lang="it-IT" sz="1600" dirty="0" smtClean="0">
                <a:latin typeface="EngraversGothic BT" pitchFamily="34" charset="0"/>
              </a:rPr>
              <a:t> al 241 </a:t>
            </a:r>
            <a:r>
              <a:rPr lang="it-IT" sz="1600" dirty="0" err="1" smtClean="0">
                <a:latin typeface="EngraversGothic BT" pitchFamily="34" charset="0"/>
              </a:rPr>
              <a:t>a.C</a:t>
            </a:r>
            <a:r>
              <a:rPr lang="it-IT" sz="1600" dirty="0" smtClean="0">
                <a:latin typeface="EngraversGothic BT" pitchFamily="34" charset="0"/>
              </a:rPr>
              <a:t>) – Fu combattuta principalmente sul mare e durò circa vent’anni. I Cartaginesi avevano una flotta molto potente, ma i Romani misero a punto delle navi da guerra pensate appositamente per le battaglie navali che permisero loro di sconfiggere i Cartaginesi</a:t>
            </a:r>
          </a:p>
        </p:txBody>
      </p:sp>
      <p:pic>
        <p:nvPicPr>
          <p:cNvPr id="9" name="Immagine 8" descr="Ingresso_cothon_Mozia_MOD.jpg"/>
          <p:cNvPicPr>
            <a:picLocks noChangeAspect="1"/>
          </p:cNvPicPr>
          <p:nvPr/>
        </p:nvPicPr>
        <p:blipFill>
          <a:blip r:embed="rId2" cstate="print"/>
          <a:srcRect t="36650" b="11610"/>
          <a:stretch>
            <a:fillRect/>
          </a:stretch>
        </p:blipFill>
        <p:spPr>
          <a:xfrm>
            <a:off x="971600" y="3645024"/>
            <a:ext cx="7200000" cy="2799321"/>
          </a:xfrm>
          <a:prstGeom prst="rect">
            <a:avLst/>
          </a:prstGeom>
          <a:ln>
            <a:noFill/>
          </a:ln>
          <a:effectLst>
            <a:outerShdw blurRad="190500" algn="tl" rotWithShape="0">
              <a:srgbClr val="000000">
                <a:alpha val="70000"/>
              </a:srgbClr>
            </a:outerShdw>
          </a:effectLst>
        </p:spPr>
      </p:pic>
      <p:pic>
        <p:nvPicPr>
          <p:cNvPr id="14" name="Immagine 13" descr="logo.png"/>
          <p:cNvPicPr>
            <a:picLocks noChangeAspect="1"/>
          </p:cNvPicPr>
          <p:nvPr/>
        </p:nvPicPr>
        <p:blipFill>
          <a:blip r:embed="rId3" cstate="print"/>
          <a:stretch>
            <a:fillRect/>
          </a:stretch>
        </p:blipFill>
        <p:spPr>
          <a:xfrm>
            <a:off x="251520"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44624"/>
            <a:ext cx="8784976" cy="298543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sz="2800" b="1" u="sng" dirty="0" smtClean="0">
                <a:latin typeface="EngraversGothic BT" pitchFamily="34" charset="0"/>
              </a:rPr>
              <a:t>Seconda Guerra Punica:</a:t>
            </a:r>
            <a:r>
              <a:rPr lang="it-IT" sz="1600" dirty="0" smtClean="0">
                <a:latin typeface="EngraversGothic BT" pitchFamily="34" charset="0"/>
              </a:rPr>
              <a:t> (dal 219 </a:t>
            </a:r>
            <a:r>
              <a:rPr lang="it-IT" sz="1600" dirty="0" err="1" smtClean="0">
                <a:latin typeface="EngraversGothic BT" pitchFamily="34" charset="0"/>
              </a:rPr>
              <a:t>a.C</a:t>
            </a:r>
            <a:r>
              <a:rPr lang="it-IT" sz="1600" dirty="0" smtClean="0">
                <a:latin typeface="EngraversGothic BT" pitchFamily="34" charset="0"/>
              </a:rPr>
              <a:t> al 202 </a:t>
            </a:r>
            <a:r>
              <a:rPr lang="it-IT" sz="1600" dirty="0" err="1" smtClean="0">
                <a:latin typeface="EngraversGothic BT" pitchFamily="34" charset="0"/>
              </a:rPr>
              <a:t>a.C</a:t>
            </a:r>
            <a:r>
              <a:rPr lang="it-IT" sz="1600" dirty="0" smtClean="0">
                <a:latin typeface="EngraversGothic BT" pitchFamily="34" charset="0"/>
              </a:rPr>
              <a:t>) – I Cartaginesi, guidati dal loro generale, Annibale, si recarono in Spagna e, da lì raggiunsero l’Italia attraversando le Alpi con il loro esercito e degli elefanti da combattimento. Si spinsero fino al sud dell’Italia e a Canne, in Puglia, sconfissero pesantemente l’esercito romano. Nonostante la clamorosa vittoria, Annibale decise di non andare a conquistare Roma, ma si diresse verso Capua, in Campania, per riorganizzare il suo esercito. Così facendo, tuttavia, diede il tempo necessario anche all’esercito romano di riorganizzarsi. Publio Cornelio Scipione, generale romano, si recò a </a:t>
            </a:r>
            <a:r>
              <a:rPr lang="it-IT" sz="1600" dirty="0" err="1" smtClean="0">
                <a:latin typeface="EngraversGothic BT" pitchFamily="34" charset="0"/>
              </a:rPr>
              <a:t>Zama</a:t>
            </a:r>
            <a:r>
              <a:rPr lang="it-IT" sz="1600" dirty="0" smtClean="0">
                <a:latin typeface="EngraversGothic BT" pitchFamily="34" charset="0"/>
              </a:rPr>
              <a:t>, in Africa, alla guida del suo esercito e lì attaccò la città di Annibale, il quale, per difenderla, lasciò l’Italia con il suo esercito e si recò in Africa. Qui fu sconfitto da Scipione che, dopo questa vittoria, fu nominato “L’Africano”. </a:t>
            </a:r>
            <a:r>
              <a:rPr lang="it-IT" sz="1600" dirty="0" err="1" smtClean="0">
                <a:latin typeface="EngraversGothic BT" pitchFamily="34" charset="0"/>
              </a:rPr>
              <a:t>Cartagine</a:t>
            </a:r>
            <a:r>
              <a:rPr lang="it-IT" sz="1600" dirty="0" smtClean="0">
                <a:latin typeface="EngraversGothic BT" pitchFamily="34" charset="0"/>
              </a:rPr>
              <a:t> dovette cedere tutte le sue colonie nel Mediterraneo a Roma e sottostare a precisi patti.</a:t>
            </a:r>
          </a:p>
        </p:txBody>
      </p:sp>
      <p:pic>
        <p:nvPicPr>
          <p:cNvPr id="4" name="Immagine 3" descr="Slaget_ved_Zama_-_Cornelis_Cort,_1567.jpg"/>
          <p:cNvPicPr>
            <a:picLocks noChangeAspect="1"/>
          </p:cNvPicPr>
          <p:nvPr/>
        </p:nvPicPr>
        <p:blipFill>
          <a:blip r:embed="rId2" cstate="print"/>
          <a:srcRect b="41635"/>
          <a:stretch>
            <a:fillRect/>
          </a:stretch>
        </p:blipFill>
        <p:spPr>
          <a:xfrm>
            <a:off x="475865" y="3140968"/>
            <a:ext cx="7984567" cy="3600000"/>
          </a:xfrm>
          <a:prstGeom prst="rect">
            <a:avLst/>
          </a:prstGeom>
          <a:ln>
            <a:noFill/>
          </a:ln>
          <a:effectLst>
            <a:outerShdw blurRad="190500" algn="tl" rotWithShape="0">
              <a:srgbClr val="000000">
                <a:alpha val="70000"/>
              </a:srgbClr>
            </a:outerShdw>
          </a:effectLst>
        </p:spPr>
      </p:pic>
      <p:pic>
        <p:nvPicPr>
          <p:cNvPr id="5" name="Immagine 4" descr="logo.png"/>
          <p:cNvPicPr>
            <a:picLocks noChangeAspect="1"/>
          </p:cNvPicPr>
          <p:nvPr/>
        </p:nvPicPr>
        <p:blipFill>
          <a:blip r:embed="rId3" cstate="print"/>
          <a:stretch>
            <a:fillRect/>
          </a:stretch>
        </p:blipFill>
        <p:spPr>
          <a:xfrm>
            <a:off x="107504" y="6201368"/>
            <a:ext cx="1165520" cy="540000"/>
          </a:xfrm>
          <a:prstGeom prst="rect">
            <a:avLst/>
          </a:prstGeom>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784976" cy="150810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sz="2800" b="1" u="sng" dirty="0" smtClean="0">
                <a:latin typeface="EngraversGothic BT" pitchFamily="34" charset="0"/>
              </a:rPr>
              <a:t>Terza Guerra Punica:</a:t>
            </a:r>
            <a:r>
              <a:rPr lang="it-IT" sz="1600" dirty="0" smtClean="0">
                <a:latin typeface="EngraversGothic BT" pitchFamily="34" charset="0"/>
              </a:rPr>
              <a:t> (dal 149 a. C. al 146 a.C.) – I Romani accusarono i Cartaginesi di non rispettare i patti, perciò attaccarono </a:t>
            </a:r>
            <a:r>
              <a:rPr lang="it-IT" sz="1600" dirty="0" err="1" smtClean="0">
                <a:latin typeface="EngraversGothic BT" pitchFamily="34" charset="0"/>
              </a:rPr>
              <a:t>Cartagine</a:t>
            </a:r>
            <a:r>
              <a:rPr lang="it-IT" sz="1600" dirty="0" smtClean="0">
                <a:latin typeface="EngraversGothic BT" pitchFamily="34" charset="0"/>
              </a:rPr>
              <a:t> che, dopo lunghi mesi di assedio, si arrese. I Romani, per non rischiare che la città risorgesse e il suo esercito si riorganizzasse, decisero di raderla al suolo. Ebbero, così, fine le guerre puniche e </a:t>
            </a:r>
            <a:r>
              <a:rPr lang="it-IT" sz="1600" dirty="0" err="1" smtClean="0">
                <a:latin typeface="EngraversGothic BT" pitchFamily="34" charset="0"/>
              </a:rPr>
              <a:t>Cartagine</a:t>
            </a:r>
            <a:r>
              <a:rPr lang="it-IT" sz="1600" dirty="0" smtClean="0">
                <a:latin typeface="EngraversGothic BT" pitchFamily="34" charset="0"/>
              </a:rPr>
              <a:t> fu definitivamente sconfitta.</a:t>
            </a:r>
          </a:p>
        </p:txBody>
      </p:sp>
      <p:pic>
        <p:nvPicPr>
          <p:cNvPr id="3" name="Immagine 2" descr="Cartagine.png"/>
          <p:cNvPicPr>
            <a:picLocks noChangeAspect="1"/>
          </p:cNvPicPr>
          <p:nvPr/>
        </p:nvPicPr>
        <p:blipFill>
          <a:blip r:embed="rId2" cstate="print"/>
          <a:stretch>
            <a:fillRect/>
          </a:stretch>
        </p:blipFill>
        <p:spPr>
          <a:xfrm>
            <a:off x="611560" y="1916832"/>
            <a:ext cx="7894421" cy="4680000"/>
          </a:xfrm>
          <a:prstGeom prst="rect">
            <a:avLst/>
          </a:prstGeom>
        </p:spPr>
      </p:pic>
      <p:pic>
        <p:nvPicPr>
          <p:cNvPr id="4" name="Immagine 3"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l="10983" t="27852" r="51660" b="20469"/>
          <a:stretch>
            <a:fillRect/>
          </a:stretch>
        </p:blipFill>
        <p:spPr bwMode="auto">
          <a:xfrm>
            <a:off x="1115616" y="476672"/>
            <a:ext cx="6942857" cy="5400000"/>
          </a:xfrm>
          <a:prstGeom prst="rect">
            <a:avLst/>
          </a:prstGeom>
          <a:ln>
            <a:noFill/>
          </a:ln>
          <a:effectLst>
            <a:outerShdw blurRad="292100" dist="139700" dir="2700000" algn="tl" rotWithShape="0">
              <a:srgbClr val="333333">
                <a:alpha val="65000"/>
              </a:srgbClr>
            </a:outerShdw>
          </a:effectLst>
        </p:spPr>
      </p:pic>
      <p:pic>
        <p:nvPicPr>
          <p:cNvPr id="3" name="Immagine 2" descr="logo.png"/>
          <p:cNvPicPr>
            <a:picLocks noChangeAspect="1"/>
          </p:cNvPicPr>
          <p:nvPr/>
        </p:nvPicPr>
        <p:blipFill>
          <a:blip r:embed="rId4"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4624"/>
            <a:ext cx="8784976" cy="200054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r>
              <a:rPr lang="it-IT" sz="2800" b="1" u="sng" dirty="0" smtClean="0">
                <a:latin typeface="EngraversGothic BT" pitchFamily="34" charset="0"/>
              </a:rPr>
              <a:t>L’esercito romano</a:t>
            </a:r>
          </a:p>
          <a:p>
            <a:r>
              <a:rPr lang="it-IT" sz="1600" dirty="0" smtClean="0">
                <a:latin typeface="EngraversGothic BT" pitchFamily="34" charset="0"/>
              </a:rPr>
              <a:t>Se le campagne di espansione del territorio romano ebbero successo, lo si deve all’organizzazione dell’esercito romano. Nei primi tempi della repubblica, l’esercito si formava solo in caso di guerra. I cittadini romani erano obbligati ad arruolarsi e a procurarsi da soli il necessario per combattere (armi e armatura). Con l’aumentare dei territori conquistati, l’esercito divenne stabile e i suoi componenti cominciarono ad essere pagati, cioè assoldati, da qui il termine “soldati”.</a:t>
            </a:r>
          </a:p>
        </p:txBody>
      </p:sp>
      <p:pic>
        <p:nvPicPr>
          <p:cNvPr id="3" name="Immagine 2" descr="6ecec055ccf0f29b5a8f911e32a9a899.jpg"/>
          <p:cNvPicPr>
            <a:picLocks noChangeAspect="1"/>
          </p:cNvPicPr>
          <p:nvPr/>
        </p:nvPicPr>
        <p:blipFill>
          <a:blip r:embed="rId2" cstate="print"/>
          <a:stretch>
            <a:fillRect/>
          </a:stretch>
        </p:blipFill>
        <p:spPr>
          <a:xfrm>
            <a:off x="683568" y="2348880"/>
            <a:ext cx="2758440" cy="3848100"/>
          </a:xfrm>
          <a:prstGeom prst="rect">
            <a:avLst/>
          </a:prstGeom>
          <a:ln>
            <a:noFill/>
          </a:ln>
          <a:effectLst>
            <a:outerShdw blurRad="50800" dist="38100" dir="5400000" algn="t" rotWithShape="0">
              <a:prstClr val="black">
                <a:alpha val="40000"/>
              </a:prstClr>
            </a:outerShdw>
          </a:effectLst>
        </p:spPr>
      </p:pic>
      <p:sp>
        <p:nvSpPr>
          <p:cNvPr id="4" name="CasellaDiTesto 3"/>
          <p:cNvSpPr txBox="1"/>
          <p:nvPr/>
        </p:nvSpPr>
        <p:spPr>
          <a:xfrm>
            <a:off x="1835696" y="2420888"/>
            <a:ext cx="1512168" cy="400110"/>
          </a:xfrm>
          <a:prstGeom prst="rect">
            <a:avLst/>
          </a:prstGeom>
          <a:noFill/>
        </p:spPr>
        <p:txBody>
          <a:bodyPr wrap="square" rtlCol="0">
            <a:spAutoFit/>
          </a:bodyPr>
          <a:lstStyle/>
          <a:p>
            <a:r>
              <a:rPr lang="it-IT" sz="2000" b="1" dirty="0" smtClean="0">
                <a:effectLst>
                  <a:outerShdw blurRad="38100" dist="38100" dir="2700000" algn="tl">
                    <a:srgbClr val="000000">
                      <a:alpha val="43137"/>
                    </a:srgbClr>
                  </a:outerShdw>
                </a:effectLst>
                <a:latin typeface="EngraversGothic BT" pitchFamily="34" charset="0"/>
              </a:rPr>
              <a:t>Legionario</a:t>
            </a:r>
          </a:p>
        </p:txBody>
      </p:sp>
      <p:sp>
        <p:nvSpPr>
          <p:cNvPr id="7" name="CasellaDiTesto 6"/>
          <p:cNvSpPr txBox="1"/>
          <p:nvPr/>
        </p:nvSpPr>
        <p:spPr>
          <a:xfrm>
            <a:off x="4067944" y="2420888"/>
            <a:ext cx="1080120" cy="400110"/>
          </a:xfrm>
          <a:prstGeom prst="rect">
            <a:avLst/>
          </a:prstGeom>
          <a:noFill/>
        </p:spPr>
        <p:txBody>
          <a:bodyPr wrap="square" rtlCol="0">
            <a:spAutoFit/>
          </a:bodyPr>
          <a:lstStyle/>
          <a:p>
            <a:r>
              <a:rPr lang="it-IT" sz="2000" b="1" dirty="0" smtClean="0">
                <a:latin typeface="EngraversGothic BT" pitchFamily="34" charset="0"/>
              </a:rPr>
              <a:t>Elmo</a:t>
            </a:r>
          </a:p>
        </p:txBody>
      </p:sp>
      <p:sp>
        <p:nvSpPr>
          <p:cNvPr id="8" name="CasellaDiTesto 7"/>
          <p:cNvSpPr txBox="1"/>
          <p:nvPr/>
        </p:nvSpPr>
        <p:spPr>
          <a:xfrm>
            <a:off x="3995936" y="3284984"/>
            <a:ext cx="1440160" cy="400110"/>
          </a:xfrm>
          <a:prstGeom prst="rect">
            <a:avLst/>
          </a:prstGeom>
          <a:noFill/>
        </p:spPr>
        <p:txBody>
          <a:bodyPr wrap="square" rtlCol="0">
            <a:spAutoFit/>
          </a:bodyPr>
          <a:lstStyle/>
          <a:p>
            <a:r>
              <a:rPr lang="it-IT" sz="2000" b="1" dirty="0" smtClean="0">
                <a:latin typeface="EngraversGothic BT" pitchFamily="34" charset="0"/>
              </a:rPr>
              <a:t>Corazza</a:t>
            </a:r>
          </a:p>
        </p:txBody>
      </p:sp>
      <p:cxnSp>
        <p:nvCxnSpPr>
          <p:cNvPr id="9" name="Connettore 2 8"/>
          <p:cNvCxnSpPr/>
          <p:nvPr/>
        </p:nvCxnSpPr>
        <p:spPr>
          <a:xfrm flipV="1">
            <a:off x="2339752" y="2708920"/>
            <a:ext cx="1728192" cy="288032"/>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499992" y="4685074"/>
            <a:ext cx="936104" cy="400110"/>
          </a:xfrm>
          <a:prstGeom prst="rect">
            <a:avLst/>
          </a:prstGeom>
          <a:noFill/>
        </p:spPr>
        <p:txBody>
          <a:bodyPr wrap="square" rtlCol="0">
            <a:spAutoFit/>
          </a:bodyPr>
          <a:lstStyle/>
          <a:p>
            <a:r>
              <a:rPr lang="it-IT" sz="2000" b="1" dirty="0" smtClean="0">
                <a:latin typeface="EngraversGothic BT" pitchFamily="34" charset="0"/>
              </a:rPr>
              <a:t>Scudo</a:t>
            </a:r>
          </a:p>
        </p:txBody>
      </p:sp>
      <p:sp>
        <p:nvSpPr>
          <p:cNvPr id="14" name="CasellaDiTesto 13"/>
          <p:cNvSpPr txBox="1"/>
          <p:nvPr/>
        </p:nvSpPr>
        <p:spPr>
          <a:xfrm>
            <a:off x="4211960" y="5538718"/>
            <a:ext cx="1368152" cy="400110"/>
          </a:xfrm>
          <a:prstGeom prst="rect">
            <a:avLst/>
          </a:prstGeom>
          <a:noFill/>
        </p:spPr>
        <p:txBody>
          <a:bodyPr wrap="square" rtlCol="0">
            <a:spAutoFit/>
          </a:bodyPr>
          <a:lstStyle/>
          <a:p>
            <a:r>
              <a:rPr lang="it-IT" sz="2000" b="1" dirty="0" smtClean="0">
                <a:latin typeface="EngraversGothic BT" pitchFamily="34" charset="0"/>
              </a:rPr>
              <a:t>Sandali</a:t>
            </a:r>
          </a:p>
        </p:txBody>
      </p:sp>
      <p:sp>
        <p:nvSpPr>
          <p:cNvPr id="17" name="CasellaDiTesto 16"/>
          <p:cNvSpPr txBox="1"/>
          <p:nvPr/>
        </p:nvSpPr>
        <p:spPr>
          <a:xfrm>
            <a:off x="4211960" y="4037002"/>
            <a:ext cx="1440160" cy="400110"/>
          </a:xfrm>
          <a:prstGeom prst="rect">
            <a:avLst/>
          </a:prstGeom>
          <a:noFill/>
        </p:spPr>
        <p:txBody>
          <a:bodyPr wrap="square" rtlCol="0">
            <a:spAutoFit/>
          </a:bodyPr>
          <a:lstStyle/>
          <a:p>
            <a:r>
              <a:rPr lang="it-IT" sz="2000" b="1" dirty="0" smtClean="0">
                <a:latin typeface="EngraversGothic BT" pitchFamily="34" charset="0"/>
              </a:rPr>
              <a:t>Tunica</a:t>
            </a:r>
          </a:p>
        </p:txBody>
      </p:sp>
      <p:cxnSp>
        <p:nvCxnSpPr>
          <p:cNvPr id="18" name="Connettore 2 17"/>
          <p:cNvCxnSpPr>
            <a:endCxn id="8" idx="1"/>
          </p:cNvCxnSpPr>
          <p:nvPr/>
        </p:nvCxnSpPr>
        <p:spPr>
          <a:xfrm flipV="1">
            <a:off x="2339752" y="3485039"/>
            <a:ext cx="1656184" cy="87978"/>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endCxn id="17" idx="1"/>
          </p:cNvCxnSpPr>
          <p:nvPr/>
        </p:nvCxnSpPr>
        <p:spPr>
          <a:xfrm flipV="1">
            <a:off x="2339752" y="4237057"/>
            <a:ext cx="1872208" cy="72009"/>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endCxn id="12" idx="1"/>
          </p:cNvCxnSpPr>
          <p:nvPr/>
        </p:nvCxnSpPr>
        <p:spPr>
          <a:xfrm>
            <a:off x="2699792" y="4879614"/>
            <a:ext cx="1800200" cy="5515"/>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2411760" y="5733256"/>
            <a:ext cx="1800200" cy="5515"/>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V="1">
            <a:off x="2483768" y="3933056"/>
            <a:ext cx="1728192" cy="159986"/>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4211960" y="3676962"/>
            <a:ext cx="1440160" cy="400110"/>
          </a:xfrm>
          <a:prstGeom prst="rect">
            <a:avLst/>
          </a:prstGeom>
          <a:noFill/>
        </p:spPr>
        <p:txBody>
          <a:bodyPr wrap="square" rtlCol="0">
            <a:spAutoFit/>
          </a:bodyPr>
          <a:lstStyle/>
          <a:p>
            <a:r>
              <a:rPr lang="it-IT" sz="2000" b="1" dirty="0" smtClean="0">
                <a:latin typeface="EngraversGothic BT" pitchFamily="34" charset="0"/>
              </a:rPr>
              <a:t>Gladio</a:t>
            </a:r>
          </a:p>
        </p:txBody>
      </p:sp>
      <p:cxnSp>
        <p:nvCxnSpPr>
          <p:cNvPr id="29" name="Connettore 2 28"/>
          <p:cNvCxnSpPr/>
          <p:nvPr/>
        </p:nvCxnSpPr>
        <p:spPr>
          <a:xfrm flipH="1">
            <a:off x="1259632" y="4381074"/>
            <a:ext cx="360040" cy="992142"/>
          </a:xfrm>
          <a:prstGeom prst="straightConnector1">
            <a:avLst/>
          </a:prstGeom>
          <a:ln w="19050">
            <a:solidFill>
              <a:srgbClr val="00206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755576" y="5261138"/>
            <a:ext cx="720080" cy="400110"/>
          </a:xfrm>
          <a:prstGeom prst="rect">
            <a:avLst/>
          </a:prstGeom>
          <a:noFill/>
        </p:spPr>
        <p:txBody>
          <a:bodyPr wrap="square" rtlCol="0">
            <a:spAutoFit/>
          </a:bodyPr>
          <a:lstStyle/>
          <a:p>
            <a:r>
              <a:rPr lang="it-IT" sz="2000" b="1" dirty="0" smtClean="0">
                <a:latin typeface="EngraversGothic BT" pitchFamily="34" charset="0"/>
              </a:rPr>
              <a:t>Asta</a:t>
            </a:r>
          </a:p>
        </p:txBody>
      </p:sp>
      <p:pic>
        <p:nvPicPr>
          <p:cNvPr id="19" name="Immagine 18"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P spid="17" grpId="0"/>
      <p:bldP spid="28"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62194" y="260648"/>
            <a:ext cx="3077958" cy="523220"/>
          </a:xfrm>
          <a:prstGeom prst="rect">
            <a:avLst/>
          </a:prstGeom>
          <a:solidFill>
            <a:schemeClr val="bg1"/>
          </a:solidFill>
          <a:effectLst>
            <a:outerShdw blurRad="50800" dist="38100" dir="5400000" algn="t" rotWithShape="0">
              <a:prstClr val="black">
                <a:alpha val="40000"/>
              </a:prstClr>
            </a:outerShdw>
          </a:effectLst>
        </p:spPr>
        <p:txBody>
          <a:bodyPr wrap="none">
            <a:spAutoFit/>
          </a:bodyPr>
          <a:lstStyle/>
          <a:p>
            <a:pPr algn="ctr"/>
            <a:r>
              <a:rPr lang="it-IT" sz="2800" b="1" u="sng" dirty="0" smtClean="0">
                <a:latin typeface="EngraversGothic BT" pitchFamily="34" charset="0"/>
              </a:rPr>
              <a:t>L’esercito romano</a:t>
            </a:r>
          </a:p>
        </p:txBody>
      </p:sp>
      <p:sp>
        <p:nvSpPr>
          <p:cNvPr id="4" name="Rettangolo 3"/>
          <p:cNvSpPr/>
          <p:nvPr/>
        </p:nvSpPr>
        <p:spPr>
          <a:xfrm>
            <a:off x="323528" y="1052736"/>
            <a:ext cx="8640960" cy="738664"/>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r>
              <a:rPr lang="it-IT" sz="2400" b="1" u="sng" dirty="0" smtClean="0">
                <a:latin typeface="EngraversGothic BT" pitchFamily="34" charset="0"/>
              </a:rPr>
              <a:t>Legione:</a:t>
            </a:r>
            <a:r>
              <a:rPr lang="it-IT" sz="2400" dirty="0" smtClean="0">
                <a:latin typeface="EngraversGothic BT" pitchFamily="34" charset="0"/>
              </a:rPr>
              <a:t> </a:t>
            </a:r>
            <a:r>
              <a:rPr lang="it-IT" dirty="0" smtClean="0">
                <a:latin typeface="EngraversGothic BT" pitchFamily="34" charset="0"/>
              </a:rPr>
              <a:t>gruppo di soldati in numero variabile da quattromila a seimila militari,</a:t>
            </a:r>
          </a:p>
          <a:p>
            <a:pPr algn="just"/>
            <a:r>
              <a:rPr lang="it-IT" dirty="0" smtClean="0">
                <a:latin typeface="EngraversGothic BT" pitchFamily="34" charset="0"/>
              </a:rPr>
              <a:t>Costituito prevalentemente da fanti (soldati a piedi) e da cavalieri.</a:t>
            </a:r>
          </a:p>
        </p:txBody>
      </p:sp>
      <p:sp>
        <p:nvSpPr>
          <p:cNvPr id="5" name="Rettangolo 4"/>
          <p:cNvSpPr/>
          <p:nvPr/>
        </p:nvSpPr>
        <p:spPr>
          <a:xfrm>
            <a:off x="290636" y="2132856"/>
            <a:ext cx="8673852" cy="1200329"/>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just"/>
            <a:r>
              <a:rPr lang="it-IT" dirty="0" smtClean="0">
                <a:latin typeface="EngraversGothic BT" pitchFamily="34" charset="0"/>
              </a:rPr>
              <a:t>I legionari erano molto preparati e si sapevano abilmente organizzare in formazioni</a:t>
            </a:r>
          </a:p>
          <a:p>
            <a:pPr algn="just"/>
            <a:r>
              <a:rPr lang="it-IT" dirty="0" smtClean="0">
                <a:latin typeface="EngraversGothic BT" pitchFamily="34" charset="0"/>
              </a:rPr>
              <a:t>da combattimento, come la famosa “testuggine”. Una formazione che prevedeva l’uso degli scudi come riparo dalle lance e dalle frecce nemiche.</a:t>
            </a:r>
          </a:p>
          <a:p>
            <a:pPr algn="just"/>
            <a:r>
              <a:rPr lang="it-IT" dirty="0" smtClean="0">
                <a:latin typeface="EngraversGothic BT" pitchFamily="34" charset="0"/>
              </a:rPr>
              <a:t>Utilizzavano, inoltre, macchine da guerra d’attacco.</a:t>
            </a:r>
          </a:p>
        </p:txBody>
      </p:sp>
      <p:grpSp>
        <p:nvGrpSpPr>
          <p:cNvPr id="9" name="Gruppo 8"/>
          <p:cNvGrpSpPr/>
          <p:nvPr/>
        </p:nvGrpSpPr>
        <p:grpSpPr>
          <a:xfrm>
            <a:off x="1979712" y="4077072"/>
            <a:ext cx="2376264" cy="1754326"/>
            <a:chOff x="1043608" y="4005064"/>
            <a:chExt cx="2376264" cy="1754326"/>
          </a:xfrm>
        </p:grpSpPr>
        <p:sp>
          <p:nvSpPr>
            <p:cNvPr id="6" name="CasellaDiTesto 5"/>
            <p:cNvSpPr txBox="1"/>
            <p:nvPr/>
          </p:nvSpPr>
          <p:spPr>
            <a:xfrm>
              <a:off x="1043608" y="4005064"/>
              <a:ext cx="2376264" cy="1754326"/>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it-IT" dirty="0" smtClean="0"/>
                <a:t>Clicca sull’immagine e guarda il video di </a:t>
              </a:r>
              <a:r>
                <a:rPr lang="it-IT" b="1" dirty="0" smtClean="0">
                  <a:hlinkClick r:id="rId2"/>
                </a:rPr>
                <a:t>Rai Scuola</a:t>
              </a:r>
              <a:r>
                <a:rPr lang="it-IT" dirty="0" smtClean="0"/>
                <a:t> sulle macchine e sulle tecniche di guerra dell’esercito romano </a:t>
              </a:r>
              <a:endParaRPr lang="it-IT" dirty="0"/>
            </a:p>
          </p:txBody>
        </p:sp>
        <p:cxnSp>
          <p:nvCxnSpPr>
            <p:cNvPr id="8" name="Connettore 2 7"/>
            <p:cNvCxnSpPr/>
            <p:nvPr/>
          </p:nvCxnSpPr>
          <p:spPr>
            <a:xfrm>
              <a:off x="2339752" y="5589240"/>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uppo 11"/>
          <p:cNvGrpSpPr/>
          <p:nvPr/>
        </p:nvGrpSpPr>
        <p:grpSpPr>
          <a:xfrm>
            <a:off x="4644008" y="3789040"/>
            <a:ext cx="3168352" cy="2417747"/>
            <a:chOff x="3995936" y="3356992"/>
            <a:chExt cx="3168352" cy="2417747"/>
          </a:xfrm>
        </p:grpSpPr>
        <p:pic>
          <p:nvPicPr>
            <p:cNvPr id="2050" name="Picture 2">
              <a:hlinkClick r:id="rId2"/>
            </p:cNvPr>
            <p:cNvPicPr>
              <a:picLocks noChangeAspect="1" noChangeArrowheads="1"/>
            </p:cNvPicPr>
            <p:nvPr/>
          </p:nvPicPr>
          <p:blipFill>
            <a:blip r:embed="rId3" cstate="print"/>
            <a:srcRect l="15134" t="4227" r="14304"/>
            <a:stretch>
              <a:fillRect/>
            </a:stretch>
          </p:blipFill>
          <p:spPr bwMode="auto">
            <a:xfrm>
              <a:off x="3995936" y="3356992"/>
              <a:ext cx="3168352" cy="2417747"/>
            </a:xfrm>
            <a:prstGeom prst="rect">
              <a:avLst/>
            </a:prstGeom>
            <a:ln>
              <a:noFill/>
            </a:ln>
            <a:effectLst>
              <a:outerShdw blurRad="190500" algn="tl" rotWithShape="0">
                <a:srgbClr val="000000">
                  <a:alpha val="70000"/>
                </a:srgbClr>
              </a:outerShdw>
            </a:effectLst>
          </p:spPr>
        </p:pic>
        <p:pic>
          <p:nvPicPr>
            <p:cNvPr id="10" name="Immagine 9" descr="button-1531109_960_720.png">
              <a:hlinkClick r:id="rId2"/>
            </p:cNvPr>
            <p:cNvPicPr>
              <a:picLocks noChangeAspect="1"/>
            </p:cNvPicPr>
            <p:nvPr/>
          </p:nvPicPr>
          <p:blipFill>
            <a:blip r:embed="rId4" cstate="print"/>
            <a:srcRect r="68703" b="50000"/>
            <a:stretch>
              <a:fillRect/>
            </a:stretch>
          </p:blipFill>
          <p:spPr>
            <a:xfrm>
              <a:off x="5652120" y="4365104"/>
              <a:ext cx="1103703" cy="1080000"/>
            </a:xfrm>
            <a:prstGeom prst="rect">
              <a:avLst/>
            </a:prstGeom>
            <a:ln>
              <a:noFill/>
            </a:ln>
            <a:effectLst>
              <a:outerShdw blurRad="190500" algn="tl" rotWithShape="0">
                <a:srgbClr val="000000">
                  <a:alpha val="70000"/>
                </a:srgbClr>
              </a:outerShdw>
            </a:effectLst>
          </p:spPr>
        </p:pic>
      </p:grpSp>
      <p:pic>
        <p:nvPicPr>
          <p:cNvPr id="11" name="Immagine 10" descr="logo.png"/>
          <p:cNvPicPr>
            <a:picLocks noChangeAspect="1"/>
          </p:cNvPicPr>
          <p:nvPr/>
        </p:nvPicPr>
        <p:blipFill>
          <a:blip r:embed="rId5"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24744"/>
            <a:ext cx="8280920" cy="2123658"/>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it-IT" sz="2400" b="1" u="sng" dirty="0" smtClean="0">
                <a:latin typeface="EngraversGothic BT" pitchFamily="34" charset="0"/>
              </a:rPr>
              <a:t>L’ACCAMPAMENTO</a:t>
            </a:r>
          </a:p>
          <a:p>
            <a:pPr algn="just"/>
            <a:r>
              <a:rPr lang="it-IT" dirty="0" smtClean="0">
                <a:latin typeface="EngraversGothic BT" pitchFamily="34" charset="0"/>
              </a:rPr>
              <a:t>Quando l’esercito si fermava in un luogo, dopo una lunga marcia, i soldati costruivano rapidamente un accampamento. Se la sosta era breve, gli alloggi consistevano in tende, se la permanenza era prevista per un lungo periodo, l’esercito costruiva degli alloggi in legno, simili a vere e proprie abitazioni e dotavano il </a:t>
            </a:r>
            <a:r>
              <a:rPr lang="it-IT" dirty="0" err="1" smtClean="0">
                <a:latin typeface="EngraversGothic BT" pitchFamily="34" charset="0"/>
              </a:rPr>
              <a:t>castrum</a:t>
            </a:r>
            <a:r>
              <a:rPr lang="it-IT" dirty="0" smtClean="0">
                <a:latin typeface="EngraversGothic BT" pitchFamily="34" charset="0"/>
              </a:rPr>
              <a:t> (così si chiamava in latino l’accampamento), di tutte le comodità di una piccola città.</a:t>
            </a:r>
          </a:p>
        </p:txBody>
      </p:sp>
      <p:pic>
        <p:nvPicPr>
          <p:cNvPr id="3" name="Immagine 2" descr="castrum.jpg"/>
          <p:cNvPicPr>
            <a:picLocks noChangeAspect="1"/>
          </p:cNvPicPr>
          <p:nvPr/>
        </p:nvPicPr>
        <p:blipFill>
          <a:blip r:embed="rId2" cstate="print"/>
          <a:stretch>
            <a:fillRect/>
          </a:stretch>
        </p:blipFill>
        <p:spPr>
          <a:xfrm>
            <a:off x="899592" y="3356992"/>
            <a:ext cx="7200000" cy="3256616"/>
          </a:xfrm>
          <a:prstGeom prst="rect">
            <a:avLst/>
          </a:prstGeom>
          <a:ln>
            <a:noFill/>
          </a:ln>
          <a:effectLst>
            <a:outerShdw blurRad="190500" algn="tl" rotWithShape="0">
              <a:srgbClr val="000000">
                <a:alpha val="70000"/>
              </a:srgbClr>
            </a:outerShdw>
          </a:effectLst>
        </p:spPr>
      </p:pic>
      <p:pic>
        <p:nvPicPr>
          <p:cNvPr id="4" name="Immagine 3" descr="logo.png"/>
          <p:cNvPicPr>
            <a:picLocks noChangeAspect="1"/>
          </p:cNvPicPr>
          <p:nvPr/>
        </p:nvPicPr>
        <p:blipFill>
          <a:blip r:embed="rId3" cstate="print"/>
          <a:stretch>
            <a:fillRect/>
          </a:stretch>
        </p:blipFill>
        <p:spPr>
          <a:xfrm>
            <a:off x="179512" y="6201368"/>
            <a:ext cx="1165520" cy="540000"/>
          </a:xfrm>
          <a:prstGeom prst="rect">
            <a:avLst/>
          </a:prstGeom>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9849</TotalTime>
  <Words>1448</Words>
  <Application>Microsoft Office PowerPoint</Application>
  <PresentationFormat>Presentazione su schermo (4:3)</PresentationFormat>
  <Paragraphs>68</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marina</dc:creator>
  <cp:lastModifiedBy>marina</cp:lastModifiedBy>
  <cp:revision>102</cp:revision>
  <dcterms:created xsi:type="dcterms:W3CDTF">2016-03-26T15:39:21Z</dcterms:created>
  <dcterms:modified xsi:type="dcterms:W3CDTF">2018-04-28T10:23:31Z</dcterms:modified>
</cp:coreProperties>
</file>