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58" r:id="rId5"/>
    <p:sldId id="257" r:id="rId6"/>
    <p:sldId id="260" r:id="rId7"/>
    <p:sldId id="261" r:id="rId8"/>
    <p:sldId id="263" r:id="rId9"/>
    <p:sldId id="264" r:id="rId10"/>
    <p:sldId id="273" r:id="rId11"/>
    <p:sldId id="275" r:id="rId12"/>
    <p:sldId id="274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80528" y="41743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IL CONDIZIONALE?...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4337228"/>
            <a:ext cx="518457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6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è</a:t>
            </a:r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 d’obbligo</a:t>
            </a:r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!</a:t>
            </a:r>
          </a:p>
        </p:txBody>
      </p:sp>
      <p:sp>
        <p:nvSpPr>
          <p:cNvPr id="6" name="Rettangolo 5"/>
          <p:cNvSpPr/>
          <p:nvPr/>
        </p:nvSpPr>
        <p:spPr>
          <a:xfrm>
            <a:off x="330161" y="5775647"/>
            <a:ext cx="604203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Lezione interattiva con proposte di laboratori</a:t>
            </a:r>
            <a:endParaRPr lang="it-IT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Immagine 9" descr="logo-ridot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16832"/>
            <a:ext cx="2313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girl-154675_960_720.png"/>
          <p:cNvPicPr>
            <a:picLocks noChangeAspect="1"/>
          </p:cNvPicPr>
          <p:nvPr/>
        </p:nvPicPr>
        <p:blipFill>
          <a:blip r:embed="rId4" cstate="print"/>
          <a:srcRect b="56300"/>
          <a:stretch>
            <a:fillRect/>
          </a:stretch>
        </p:blipFill>
        <p:spPr>
          <a:xfrm>
            <a:off x="744017" y="3356992"/>
            <a:ext cx="123569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404664"/>
            <a:ext cx="5489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Espressione di modestia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7" name="Immagine 6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93296"/>
            <a:ext cx="1156500" cy="540000"/>
          </a:xfrm>
          <a:prstGeom prst="rect">
            <a:avLst/>
          </a:prstGeom>
        </p:spPr>
      </p:pic>
      <p:grpSp>
        <p:nvGrpSpPr>
          <p:cNvPr id="4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2195736" y="1412776"/>
            <a:ext cx="6336704" cy="4176184"/>
            <a:chOff x="2195736" y="1412776"/>
            <a:chExt cx="6336704" cy="4176184"/>
          </a:xfrm>
        </p:grpSpPr>
        <p:grpSp>
          <p:nvGrpSpPr>
            <p:cNvPr id="3" name="Gruppo 8"/>
            <p:cNvGrpSpPr/>
            <p:nvPr/>
          </p:nvGrpSpPr>
          <p:grpSpPr>
            <a:xfrm>
              <a:off x="2195736" y="1412776"/>
              <a:ext cx="6336704" cy="1037729"/>
              <a:chOff x="2195736" y="1412776"/>
              <a:chExt cx="6336704" cy="1037729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2195736" y="1988840"/>
                <a:ext cx="6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u="sng" dirty="0" smtClean="0">
                    <a:latin typeface="Garamond" pitchFamily="18" charset="0"/>
                  </a:rPr>
                  <a:t>Sarei</a:t>
                </a:r>
                <a:r>
                  <a:rPr lang="it-IT" sz="2400" dirty="0" smtClean="0">
                    <a:latin typeface="Garamond" pitchFamily="18" charset="0"/>
                  </a:rPr>
                  <a:t> onorato se tu accettassi il mio invito. </a:t>
                </a:r>
                <a:endParaRPr lang="it-IT" sz="2400" dirty="0" smtClean="0">
                  <a:latin typeface="Garamond" pitchFamily="18" charset="0"/>
                </a:endParaRPr>
              </a:p>
            </p:txBody>
          </p:sp>
        </p:grpSp>
        <p:pic>
          <p:nvPicPr>
            <p:cNvPr id="16" name="Immagine 15" descr="heart-159637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831728">
              <a:off x="2627784" y="3068960"/>
              <a:ext cx="371043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3" name="Immagine 2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4" name="Immagine 3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5" name="Immagine 4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6" name="Immagine 5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7" name="Immagine 6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8" name="Immagine 7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9" name="Immagine 8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pic>
        <p:nvPicPr>
          <p:cNvPr id="10" name="Immagine 9" descr="logo-ridot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3972" y="6021288"/>
            <a:ext cx="1156500" cy="540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75656" y="404664"/>
            <a:ext cx="72169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latin typeface="Garamond" pitchFamily="18" charset="0"/>
              </a:rPr>
              <a:t>Passaggio da un discorso diretto</a:t>
            </a:r>
          </a:p>
          <a:p>
            <a:pPr algn="ctr"/>
            <a:r>
              <a:rPr lang="it-IT" sz="4400" dirty="0" smtClean="0">
                <a:latin typeface="Garamond" pitchFamily="18" charset="0"/>
              </a:rPr>
              <a:t>a un discorso indiretto</a:t>
            </a:r>
            <a:endParaRPr lang="it-IT" sz="4400" dirty="0">
              <a:latin typeface="Garamond" pitchFamily="18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331640" y="1772816"/>
            <a:ext cx="7488832" cy="2956676"/>
            <a:chOff x="1331640" y="1772816"/>
            <a:chExt cx="7488832" cy="2956676"/>
          </a:xfrm>
        </p:grpSpPr>
        <p:grpSp>
          <p:nvGrpSpPr>
            <p:cNvPr id="13" name="Gruppo 8"/>
            <p:cNvGrpSpPr/>
            <p:nvPr/>
          </p:nvGrpSpPr>
          <p:grpSpPr>
            <a:xfrm>
              <a:off x="1331640" y="2421168"/>
              <a:ext cx="7488832" cy="2308324"/>
              <a:chOff x="2195736" y="1988840"/>
              <a:chExt cx="6336704" cy="2308324"/>
            </a:xfrm>
          </p:grpSpPr>
          <p:sp>
            <p:nvSpPr>
              <p:cNvPr id="15" name="CasellaDiTesto 14"/>
              <p:cNvSpPr txBox="1"/>
              <p:nvPr/>
            </p:nvSpPr>
            <p:spPr>
              <a:xfrm>
                <a:off x="2317596" y="2780648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2195736" y="1988840"/>
                <a:ext cx="6336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2400" dirty="0" smtClean="0">
                  <a:latin typeface="Garamond" pitchFamily="18" charset="0"/>
                  <a:sym typeface="Symbol"/>
                </a:endParaRPr>
              </a:p>
              <a:p>
                <a:endParaRPr lang="it-IT" sz="2400" dirty="0" smtClean="0">
                  <a:latin typeface="Garamond" pitchFamily="18" charset="0"/>
                  <a:sym typeface="Symbol"/>
                </a:endParaRPr>
              </a:p>
              <a:p>
                <a:endParaRPr lang="it-IT" sz="2400" dirty="0" smtClean="0">
                  <a:latin typeface="Garamond" pitchFamily="18" charset="0"/>
                  <a:sym typeface="Symbol"/>
                </a:endParaRPr>
              </a:p>
              <a:p>
                <a:endParaRPr lang="it-IT" sz="2400" dirty="0" smtClean="0">
                  <a:latin typeface="Garamond" pitchFamily="18" charset="0"/>
                  <a:sym typeface="Symbol"/>
                </a:endParaRPr>
              </a:p>
              <a:p>
                <a:r>
                  <a:rPr lang="it-IT" sz="2400" dirty="0" smtClean="0">
                    <a:latin typeface="Garamond" pitchFamily="18" charset="0"/>
                    <a:sym typeface="Symbol"/>
                  </a:rPr>
                  <a:t> </a:t>
                </a:r>
                <a:r>
                  <a:rPr lang="it-IT" sz="2400" dirty="0" smtClean="0">
                    <a:latin typeface="Garamond" pitchFamily="18" charset="0"/>
                  </a:rPr>
                  <a:t>Discorso diretto: “Non farò tardi”</a:t>
                </a:r>
              </a:p>
              <a:p>
                <a:pPr>
                  <a:buFont typeface="Symbol"/>
                  <a:buChar char="*"/>
                </a:pPr>
                <a:r>
                  <a:rPr lang="it-IT" sz="2400" dirty="0" smtClean="0">
                    <a:latin typeface="Garamond" pitchFamily="18" charset="0"/>
                  </a:rPr>
                  <a:t> Discorso indiretto: Disse che non </a:t>
                </a:r>
                <a:r>
                  <a:rPr lang="it-IT" sz="2400" u="sng" dirty="0" smtClean="0">
                    <a:latin typeface="Garamond" pitchFamily="18" charset="0"/>
                  </a:rPr>
                  <a:t>avrebbe fatto</a:t>
                </a:r>
                <a:r>
                  <a:rPr lang="it-IT" sz="2400" dirty="0" smtClean="0">
                    <a:latin typeface="Garamond" pitchFamily="18" charset="0"/>
                  </a:rPr>
                  <a:t> tardi.</a:t>
                </a:r>
                <a:endParaRPr lang="it-IT" sz="2400" dirty="0" smtClean="0">
                  <a:latin typeface="Garamond" pitchFamily="18" charset="0"/>
                </a:endParaRPr>
              </a:p>
            </p:txBody>
          </p:sp>
        </p:grpSp>
        <p:pic>
          <p:nvPicPr>
            <p:cNvPr id="17" name="Immagine 16" descr="alarm-clock-154665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1772816"/>
              <a:ext cx="169050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1880" y="404664"/>
            <a:ext cx="2365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Frasi fatte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7" name="Immagine 6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21288"/>
            <a:ext cx="1156500" cy="540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95736" y="1412776"/>
            <a:ext cx="6336704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Garamond" pitchFamily="18" charset="0"/>
              </a:rPr>
              <a:t>Il condizionale compare anche in alcune frasi fatte di uso comune.</a:t>
            </a:r>
          </a:p>
          <a:p>
            <a:endParaRPr lang="it-IT" sz="2800" dirty="0" smtClean="0">
              <a:latin typeface="Garamond" pitchFamily="18" charset="0"/>
            </a:endParaRPr>
          </a:p>
          <a:p>
            <a:r>
              <a:rPr lang="it-IT" sz="2800" dirty="0" smtClean="0">
                <a:latin typeface="Garamond" pitchFamily="18" charset="0"/>
              </a:rPr>
              <a:t>Esempi:</a:t>
            </a:r>
          </a:p>
          <a:p>
            <a:endParaRPr lang="it-IT" sz="1050" dirty="0" smtClean="0">
              <a:latin typeface="Garamond" pitchFamily="18" charset="0"/>
            </a:endParaRPr>
          </a:p>
          <a:p>
            <a:r>
              <a:rPr lang="it-IT" sz="2800" dirty="0" smtClean="0">
                <a:latin typeface="Garamond" pitchFamily="18" charset="0"/>
              </a:rPr>
              <a:t>- E chi </a:t>
            </a:r>
            <a:r>
              <a:rPr lang="it-IT" sz="2800" u="sng" dirty="0" smtClean="0">
                <a:latin typeface="Garamond" pitchFamily="18" charset="0"/>
              </a:rPr>
              <a:t>sarebbe</a:t>
            </a:r>
            <a:r>
              <a:rPr lang="it-IT" sz="2800" dirty="0" smtClean="0">
                <a:latin typeface="Garamond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Garamond" pitchFamily="18" charset="0"/>
              </a:rPr>
              <a:t> Come </a:t>
            </a:r>
            <a:r>
              <a:rPr lang="it-IT" sz="2800" u="sng" dirty="0" smtClean="0">
                <a:latin typeface="Garamond" pitchFamily="18" charset="0"/>
              </a:rPr>
              <a:t>sarebbe</a:t>
            </a:r>
            <a:r>
              <a:rPr lang="it-IT" sz="2800" dirty="0" smtClean="0">
                <a:latin typeface="Garamond" pitchFamily="18" charset="0"/>
              </a:rPr>
              <a:t> a dire?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dirty="0" smtClean="0">
                <a:latin typeface="Garamond" pitchFamily="18" charset="0"/>
              </a:rPr>
              <a:t>Chi l’</a:t>
            </a:r>
            <a:r>
              <a:rPr lang="it-IT" sz="2800" u="sng" dirty="0" smtClean="0">
                <a:latin typeface="Garamond" pitchFamily="18" charset="0"/>
              </a:rPr>
              <a:t>avrebbe detto</a:t>
            </a:r>
            <a:r>
              <a:rPr lang="it-IT" sz="2800" dirty="0" smtClean="0">
                <a:latin typeface="Garamond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Garamond" pitchFamily="18" charset="0"/>
              </a:rPr>
              <a:t> Come </a:t>
            </a:r>
            <a:r>
              <a:rPr lang="it-IT" sz="2800" u="sng" dirty="0" smtClean="0">
                <a:latin typeface="Garamond" pitchFamily="18" charset="0"/>
              </a:rPr>
              <a:t>farei</a:t>
            </a:r>
            <a:r>
              <a:rPr lang="it-IT" sz="2800" dirty="0" smtClean="0">
                <a:latin typeface="Garamond" pitchFamily="18" charset="0"/>
              </a:rPr>
              <a:t> senza di te?</a:t>
            </a:r>
            <a:endParaRPr lang="it-IT" sz="2800" dirty="0" smtClean="0">
              <a:latin typeface="Garamond" pitchFamily="18" charset="0"/>
            </a:endParaRPr>
          </a:p>
        </p:txBody>
      </p:sp>
      <p:grpSp>
        <p:nvGrpSpPr>
          <p:cNvPr id="4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pic>
        <p:nvPicPr>
          <p:cNvPr id="15" name="Immagine 14" descr="pencil-37254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4557">
            <a:off x="5940152" y="1988840"/>
            <a:ext cx="1166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eraser-23659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836712"/>
            <a:ext cx="949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 descr="pencil-sharpener-159427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02366">
            <a:off x="1835696" y="5301208"/>
            <a:ext cx="858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magine 25" descr="book-25155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077072"/>
            <a:ext cx="20275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052736"/>
            <a:ext cx="19275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584176" y="2427853"/>
            <a:ext cx="7596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Proposte</a:t>
            </a:r>
          </a:p>
          <a:p>
            <a:pPr algn="ctr"/>
            <a:r>
              <a:rPr lang="it-IT" sz="5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di laboratorio</a:t>
            </a:r>
          </a:p>
          <a:p>
            <a:pPr algn="ctr"/>
            <a:r>
              <a:rPr lang="it-IT" sz="5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sull’uso del </a:t>
            </a:r>
            <a:r>
              <a:rPr lang="it-IT" sz="5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condizionale</a:t>
            </a:r>
            <a:endParaRPr lang="it-IT" sz="5200" b="1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1" name="Immagine 10" descr="pencils-158019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936" y="2205064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pencils-158019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56375" y="1700808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4" name="Immagine 13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5" name="Immagine 14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6" name="Immagine 15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17" name="Immagine 16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057352"/>
            <a:ext cx="1156500" cy="54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59632" y="47667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59632" y="389763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800" i="1" dirty="0" smtClean="0">
                <a:latin typeface="Garamond" pitchFamily="18" charset="0"/>
              </a:rPr>
              <a:t>“Buongiorno, </a:t>
            </a:r>
            <a:r>
              <a:rPr lang="it-IT" sz="2800" i="1" u="sng" dirty="0" smtClean="0">
                <a:latin typeface="Garamond" pitchFamily="18" charset="0"/>
              </a:rPr>
              <a:t>vorrei</a:t>
            </a:r>
            <a:r>
              <a:rPr lang="it-IT" sz="2800" i="1" dirty="0" smtClean="0">
                <a:latin typeface="Garamond" pitchFamily="18" charset="0"/>
              </a:rPr>
              <a:t> ordinare...”</a:t>
            </a:r>
          </a:p>
        </p:txBody>
      </p:sp>
      <p:grpSp>
        <p:nvGrpSpPr>
          <p:cNvPr id="14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5" name="Immagine 1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6" name="Immagine 15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7" name="Immagine 16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2267744" y="476672"/>
            <a:ext cx="6624736" cy="3240000"/>
            <a:chOff x="2267744" y="476672"/>
            <a:chExt cx="6624736" cy="3240000"/>
          </a:xfrm>
        </p:grpSpPr>
        <p:sp>
          <p:nvSpPr>
            <p:cNvPr id="10" name="Rettangolo 9"/>
            <p:cNvSpPr/>
            <p:nvPr/>
          </p:nvSpPr>
          <p:spPr>
            <a:xfrm>
              <a:off x="4860032" y="1700808"/>
              <a:ext cx="403244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“Siamo al ristorante e, rivolgendoci al cameriere, utilizziamo formule di cortesia” </a:t>
              </a:r>
              <a:endParaRPr lang="it-IT" sz="2800" b="1" dirty="0" smtClean="0">
                <a:solidFill>
                  <a:srgbClr val="FF0000"/>
                </a:solidFill>
                <a:latin typeface="Garamond" pitchFamily="18" charset="0"/>
              </a:endParaRPr>
            </a:p>
          </p:txBody>
        </p:sp>
        <p:pic>
          <p:nvPicPr>
            <p:cNvPr id="24" name="Immagine 23" descr="bistro-806288_960_720.png"/>
            <p:cNvPicPr>
              <a:picLocks noChangeAspect="1"/>
            </p:cNvPicPr>
            <p:nvPr/>
          </p:nvPicPr>
          <p:blipFill>
            <a:blip r:embed="rId4" cstate="print"/>
            <a:srcRect l="62799" t="16400" b="18501"/>
            <a:stretch>
              <a:fillRect/>
            </a:stretch>
          </p:blipFill>
          <p:spPr>
            <a:xfrm>
              <a:off x="2267744" y="476672"/>
              <a:ext cx="2278384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Rettangolo 25"/>
          <p:cNvSpPr/>
          <p:nvPr/>
        </p:nvSpPr>
        <p:spPr>
          <a:xfrm>
            <a:off x="1259632" y="436510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>
                <a:latin typeface="Garamond" pitchFamily="18" charset="0"/>
              </a:rPr>
              <a:t>-“</a:t>
            </a:r>
            <a:r>
              <a:rPr lang="it-IT" sz="2800" i="1" dirty="0" err="1" smtClean="0">
                <a:latin typeface="Garamond" pitchFamily="18" charset="0"/>
              </a:rPr>
              <a:t>…Oggi</a:t>
            </a:r>
            <a:r>
              <a:rPr lang="it-IT" sz="2800" i="1" dirty="0" smtClean="0">
                <a:latin typeface="Garamond" pitchFamily="18" charset="0"/>
              </a:rPr>
              <a:t>, purtroppo, questo piatto non è nel menù, ma se desidera, </a:t>
            </a:r>
            <a:r>
              <a:rPr lang="it-IT" sz="2800" i="1" u="sng" dirty="0" smtClean="0">
                <a:latin typeface="Garamond" pitchFamily="18" charset="0"/>
              </a:rPr>
              <a:t>potrei</a:t>
            </a:r>
            <a:r>
              <a:rPr lang="it-IT" sz="2800" i="1" dirty="0" smtClean="0">
                <a:latin typeface="Garamond" pitchFamily="18" charset="0"/>
              </a:rPr>
              <a:t> </a:t>
            </a:r>
            <a:r>
              <a:rPr lang="it-IT" sz="2800" i="1" dirty="0" err="1" smtClean="0">
                <a:latin typeface="Garamond" pitchFamily="18" charset="0"/>
              </a:rPr>
              <a:t>portarle</a:t>
            </a:r>
            <a:r>
              <a:rPr lang="it-IT" sz="2800" i="1" dirty="0" err="1" smtClean="0">
                <a:latin typeface="Garamond" pitchFamily="18" charset="0"/>
              </a:rPr>
              <a:t>…</a:t>
            </a:r>
            <a:r>
              <a:rPr lang="it-IT" sz="2800" i="1" dirty="0" smtClean="0">
                <a:latin typeface="Garamond" pitchFamily="18" charset="0"/>
              </a:rPr>
              <a:t>”</a:t>
            </a:r>
            <a:endParaRPr lang="it-IT" sz="2800" i="1" dirty="0" smtClean="0">
              <a:latin typeface="Garamond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24136" y="5301208"/>
            <a:ext cx="774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>
                <a:latin typeface="Garamond" pitchFamily="18" charset="0"/>
              </a:rPr>
              <a:t>- Salve, </a:t>
            </a:r>
            <a:r>
              <a:rPr lang="it-IT" sz="2800" i="1" u="sng" dirty="0" smtClean="0">
                <a:latin typeface="Garamond" pitchFamily="18" charset="0"/>
              </a:rPr>
              <a:t>sarebbe</a:t>
            </a:r>
            <a:r>
              <a:rPr lang="it-IT" sz="2800" i="1" dirty="0" smtClean="0">
                <a:latin typeface="Garamond" pitchFamily="18" charset="0"/>
              </a:rPr>
              <a:t> possibile prenotare un tavolo per questa sera?</a:t>
            </a:r>
            <a:endParaRPr lang="it-IT" sz="2800" i="1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93296"/>
            <a:ext cx="1156500" cy="540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195736" y="41490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Garamond" pitchFamily="18" charset="0"/>
              </a:rPr>
              <a:t>“</a:t>
            </a:r>
            <a:r>
              <a:rPr lang="it-IT" sz="2800" i="1" dirty="0" smtClean="0">
                <a:latin typeface="Garamond" pitchFamily="18" charset="0"/>
              </a:rPr>
              <a:t>Scusa, mi </a:t>
            </a:r>
            <a:r>
              <a:rPr lang="it-IT" sz="2800" i="1" u="sng" dirty="0" err="1" smtClean="0">
                <a:latin typeface="Garamond" pitchFamily="18" charset="0"/>
              </a:rPr>
              <a:t>passeresti</a:t>
            </a:r>
            <a:r>
              <a:rPr lang="it-IT" sz="2800" i="1" dirty="0" err="1" smtClean="0">
                <a:latin typeface="Garamond" pitchFamily="18" charset="0"/>
              </a:rPr>
              <a:t>…</a:t>
            </a:r>
            <a:r>
              <a:rPr lang="it-IT" sz="2800" i="1" dirty="0" smtClean="0">
                <a:latin typeface="Garamond" pitchFamily="18" charset="0"/>
              </a:rPr>
              <a:t>”</a:t>
            </a:r>
            <a:endParaRPr lang="it-IT" sz="2800" i="1" dirty="0" smtClean="0">
              <a:latin typeface="Garamond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46339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Garamond" pitchFamily="18" charset="0"/>
              </a:rPr>
              <a:t>“Ci </a:t>
            </a:r>
            <a:r>
              <a:rPr lang="it-IT" sz="2800" i="1" u="sng" dirty="0" smtClean="0">
                <a:latin typeface="Garamond" pitchFamily="18" charset="0"/>
              </a:rPr>
              <a:t>sarebbe</a:t>
            </a:r>
            <a:r>
              <a:rPr lang="it-IT" sz="2800" i="1" dirty="0" smtClean="0">
                <a:latin typeface="Garamond" pitchFamily="18" charset="0"/>
              </a:rPr>
              <a:t> </a:t>
            </a:r>
            <a:r>
              <a:rPr lang="it-IT" sz="2800" i="1" dirty="0" err="1" smtClean="0">
                <a:latin typeface="Garamond" pitchFamily="18" charset="0"/>
              </a:rPr>
              <a:t>ancora…</a:t>
            </a:r>
            <a:r>
              <a:rPr lang="it-IT" sz="2800" i="1" dirty="0" smtClean="0">
                <a:latin typeface="Garamond" pitchFamily="18" charset="0"/>
              </a:rPr>
              <a:t>”</a:t>
            </a:r>
            <a:endParaRPr lang="it-IT" sz="2800" i="1" dirty="0" smtClean="0">
              <a:latin typeface="Garamond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195736" y="51380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Garamond" pitchFamily="18" charset="0"/>
              </a:rPr>
              <a:t>“</a:t>
            </a:r>
            <a:r>
              <a:rPr lang="it-IT" sz="2800" i="1" u="sng" dirty="0" smtClean="0">
                <a:latin typeface="Garamond" pitchFamily="18" charset="0"/>
              </a:rPr>
              <a:t>Potrei</a:t>
            </a:r>
            <a:r>
              <a:rPr lang="it-IT" sz="2800" i="1" dirty="0" smtClean="0">
                <a:latin typeface="Garamond" pitchFamily="18" charset="0"/>
              </a:rPr>
              <a:t> </a:t>
            </a:r>
            <a:r>
              <a:rPr lang="it-IT" sz="2800" i="1" dirty="0" err="1" smtClean="0">
                <a:latin typeface="Garamond" pitchFamily="18" charset="0"/>
              </a:rPr>
              <a:t>avere…</a:t>
            </a:r>
            <a:r>
              <a:rPr lang="it-IT" sz="2800" i="1" dirty="0" smtClean="0">
                <a:latin typeface="Garamond" pitchFamily="18" charset="0"/>
              </a:rPr>
              <a:t>”</a:t>
            </a:r>
            <a:endParaRPr lang="it-IT" sz="2800" i="1" dirty="0" smtClean="0">
              <a:latin typeface="Garamond" pitchFamily="18" charset="0"/>
            </a:endParaRPr>
          </a:p>
        </p:txBody>
      </p:sp>
      <p:grpSp>
        <p:nvGrpSpPr>
          <p:cNvPr id="19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5" name="Immagine 2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6" name="Immagine 25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1768800" y="1700808"/>
            <a:ext cx="7123680" cy="2246769"/>
            <a:chOff x="1768800" y="1700808"/>
            <a:chExt cx="7123680" cy="2246769"/>
          </a:xfrm>
        </p:grpSpPr>
        <p:sp>
          <p:nvSpPr>
            <p:cNvPr id="12" name="Rettangolo 11"/>
            <p:cNvSpPr/>
            <p:nvPr/>
          </p:nvSpPr>
          <p:spPr>
            <a:xfrm>
              <a:off x="4860032" y="1700808"/>
              <a:ext cx="403244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“Alla mensa scolastica, tra noi, con insegnanti e collaboratori, utilizziamo le formule della buona educazione.” </a:t>
              </a:r>
            </a:p>
          </p:txBody>
        </p:sp>
        <p:pic>
          <p:nvPicPr>
            <p:cNvPr id="27" name="Immagine 26" descr="conference-148093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8800" y="1773016"/>
              <a:ext cx="2875208" cy="1800000"/>
            </a:xfrm>
            <a:prstGeom prst="rect">
              <a:avLst/>
            </a:prstGeom>
          </p:spPr>
        </p:pic>
      </p:grpSp>
      <p:sp>
        <p:nvSpPr>
          <p:cNvPr id="29" name="CasellaDiTesto 28"/>
          <p:cNvSpPr txBox="1"/>
          <p:nvPr/>
        </p:nvSpPr>
        <p:spPr>
          <a:xfrm>
            <a:off x="1475656" y="47667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93296"/>
            <a:ext cx="1156500" cy="540000"/>
          </a:xfrm>
          <a:prstGeom prst="rect">
            <a:avLst/>
          </a:prstGeom>
        </p:spPr>
      </p:pic>
      <p:grpSp>
        <p:nvGrpSpPr>
          <p:cNvPr id="10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1" name="Immagine 1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4" name="Immagine 1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5" name="Immagine 1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16" name="Immagine 15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sp>
        <p:nvSpPr>
          <p:cNvPr id="21" name="CasellaDiTesto 20"/>
          <p:cNvSpPr txBox="1"/>
          <p:nvPr/>
        </p:nvSpPr>
        <p:spPr>
          <a:xfrm>
            <a:off x="1259632" y="47667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331640" y="1196752"/>
            <a:ext cx="7560840" cy="4320280"/>
            <a:chOff x="1331640" y="1196752"/>
            <a:chExt cx="7560840" cy="4320280"/>
          </a:xfrm>
        </p:grpSpPr>
        <p:sp>
          <p:nvSpPr>
            <p:cNvPr id="12" name="Rettangolo 11"/>
            <p:cNvSpPr/>
            <p:nvPr/>
          </p:nvSpPr>
          <p:spPr>
            <a:xfrm>
              <a:off x="3995936" y="2060848"/>
              <a:ext cx="489654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“Inventa delle situazioni in cui puoi usare le </a:t>
              </a:r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“frasi fatte” </a:t>
              </a:r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della </a:t>
              </a:r>
              <a:r>
                <a:rPr lang="it-IT" sz="2800" b="1" smtClean="0">
                  <a:solidFill>
                    <a:srgbClr val="FF0000"/>
                  </a:solidFill>
                  <a:latin typeface="Garamond" pitchFamily="18" charset="0"/>
                </a:rPr>
                <a:t>diapositiva </a:t>
              </a:r>
              <a:r>
                <a:rPr lang="it-IT" sz="2800" b="1" smtClean="0">
                  <a:solidFill>
                    <a:srgbClr val="FF0000"/>
                  </a:solidFill>
                  <a:latin typeface="Garamond" pitchFamily="18" charset="0"/>
                </a:rPr>
                <a:t>n.12 </a:t>
              </a:r>
              <a:r>
                <a:rPr lang="it-IT" sz="2800" b="1" dirty="0" smtClean="0">
                  <a:solidFill>
                    <a:srgbClr val="FF0000"/>
                  </a:solidFill>
                  <a:latin typeface="Garamond" pitchFamily="18" charset="0"/>
                </a:rPr>
                <a:t>e scrivile sul quaderno” </a:t>
              </a:r>
            </a:p>
          </p:txBody>
        </p:sp>
        <p:pic>
          <p:nvPicPr>
            <p:cNvPr id="22" name="Immagine 21" descr="pen-1020006_960_720.jpg"/>
            <p:cNvPicPr>
              <a:picLocks noChangeAspect="1"/>
            </p:cNvPicPr>
            <p:nvPr/>
          </p:nvPicPr>
          <p:blipFill>
            <a:blip r:embed="rId4" cstate="print"/>
            <a:srcRect l="14000" t="6001" r="20000"/>
            <a:stretch>
              <a:fillRect/>
            </a:stretch>
          </p:blipFill>
          <p:spPr>
            <a:xfrm>
              <a:off x="1331640" y="1196752"/>
              <a:ext cx="2376264" cy="3383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Immagine 22" descr="ink-153967_960_72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712" y="3717032"/>
              <a:ext cx="23025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91680" y="332656"/>
            <a:ext cx="7164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“Condizionale”</a:t>
            </a:r>
            <a:endParaRPr lang="it-IT" sz="3200" dirty="0" smtClean="0">
              <a:latin typeface="Garamond" pitchFamily="18" charset="0"/>
            </a:endParaRPr>
          </a:p>
        </p:txBody>
      </p:sp>
      <p:pic>
        <p:nvPicPr>
          <p:cNvPr id="8" name="Immagine 7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057352"/>
            <a:ext cx="1156500" cy="540000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1630514" y="1196752"/>
            <a:ext cx="7210885" cy="3325686"/>
            <a:chOff x="1630514" y="1196752"/>
            <a:chExt cx="7210885" cy="3325686"/>
          </a:xfrm>
        </p:grpSpPr>
        <p:pic>
          <p:nvPicPr>
            <p:cNvPr id="16" name="Immagine 15" descr="gears-686316_960_72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618461">
              <a:off x="2184620" y="2722438"/>
              <a:ext cx="2400000" cy="1800000"/>
            </a:xfrm>
            <a:prstGeom prst="rect">
              <a:avLst/>
            </a:prstGeom>
          </p:spPr>
        </p:pic>
        <p:grpSp>
          <p:nvGrpSpPr>
            <p:cNvPr id="15" name="Gruppo 14"/>
            <p:cNvGrpSpPr/>
            <p:nvPr/>
          </p:nvGrpSpPr>
          <p:grpSpPr>
            <a:xfrm>
              <a:off x="1630514" y="1196752"/>
              <a:ext cx="7210885" cy="1992997"/>
              <a:chOff x="1630514" y="1196752"/>
              <a:chExt cx="7210885" cy="1992997"/>
            </a:xfrm>
          </p:grpSpPr>
          <p:sp>
            <p:nvSpPr>
              <p:cNvPr id="9" name="Freccia in giù 8"/>
              <p:cNvSpPr/>
              <p:nvPr/>
            </p:nvSpPr>
            <p:spPr>
              <a:xfrm>
                <a:off x="5220072" y="1196752"/>
                <a:ext cx="72000" cy="504056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1630514" y="1620089"/>
                <a:ext cx="721088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3200" dirty="0" smtClean="0">
                    <a:latin typeface="Garamond" pitchFamily="18" charset="0"/>
                  </a:rPr>
                  <a:t>“Che è sottoposto a una </a:t>
                </a:r>
                <a:r>
                  <a:rPr lang="it-IT" sz="3200" u="sng" dirty="0" smtClean="0">
                    <a:latin typeface="Garamond" pitchFamily="18" charset="0"/>
                  </a:rPr>
                  <a:t>condizione</a:t>
                </a:r>
                <a:r>
                  <a:rPr lang="it-IT" sz="3200" dirty="0" smtClean="0">
                    <a:latin typeface="Garamond" pitchFamily="18" charset="0"/>
                  </a:rPr>
                  <a:t>,</a:t>
                </a:r>
              </a:p>
              <a:p>
                <a:pPr algn="ctr"/>
                <a:r>
                  <a:rPr lang="it-IT" sz="3200" dirty="0" smtClean="0">
                    <a:latin typeface="Garamond" pitchFamily="18" charset="0"/>
                  </a:rPr>
                  <a:t>cioè a qualcosa che si deve verificare, perché</a:t>
                </a:r>
              </a:p>
              <a:p>
                <a:pPr algn="ctr"/>
                <a:r>
                  <a:rPr lang="it-IT" sz="3200" dirty="0" smtClean="0">
                    <a:latin typeface="Garamond" pitchFamily="18" charset="0"/>
                  </a:rPr>
                  <a:t>un fatto avvenga”</a:t>
                </a:r>
              </a:p>
            </p:txBody>
          </p:sp>
        </p:grpSp>
      </p:grpSp>
      <p:grpSp>
        <p:nvGrpSpPr>
          <p:cNvPr id="25" name="Gruppo 24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7" name="Immagine 16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sp>
        <p:nvSpPr>
          <p:cNvPr id="27" name="Rettangolo 26"/>
          <p:cNvSpPr/>
          <p:nvPr/>
        </p:nvSpPr>
        <p:spPr>
          <a:xfrm>
            <a:off x="2141213" y="4428401"/>
            <a:ext cx="649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latin typeface="Garamond" pitchFamily="18" charset="0"/>
              </a:rPr>
              <a:t>Spesso si trova associato al </a:t>
            </a:r>
            <a:r>
              <a:rPr lang="it-IT" sz="3200" u="sng" dirty="0" smtClean="0">
                <a:latin typeface="Garamond" pitchFamily="18" charset="0"/>
              </a:rPr>
              <a:t>congiuntivo</a:t>
            </a:r>
            <a:r>
              <a:rPr lang="it-IT" sz="3200" dirty="0" smtClean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3" name="Immagine 2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4" name="Immagine 3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5" name="Immagine 4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6" name="Immagine 5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7" name="Immagine 6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8" name="Immagine 7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9" name="Immagine 8" descr="pen-157592_960_7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18" name="Gruppo 17"/>
          <p:cNvGrpSpPr/>
          <p:nvPr/>
        </p:nvGrpSpPr>
        <p:grpSpPr>
          <a:xfrm>
            <a:off x="1907704" y="837112"/>
            <a:ext cx="6336704" cy="1737484"/>
            <a:chOff x="2195736" y="1412776"/>
            <a:chExt cx="6336704" cy="1737484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195736" y="141277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latin typeface="Garamond" pitchFamily="18" charset="0"/>
                </a:rPr>
                <a:t>Esempio: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195736" y="1988840"/>
              <a:ext cx="6336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latin typeface="Garamond" pitchFamily="18" charset="0"/>
                </a:rPr>
                <a:t>Se </a:t>
              </a:r>
              <a:r>
                <a:rPr lang="it-IT" sz="2400" u="sng" dirty="0" smtClean="0">
                  <a:latin typeface="Garamond" pitchFamily="18" charset="0"/>
                </a:rPr>
                <a:t>arrivasse</a:t>
              </a:r>
              <a:r>
                <a:rPr lang="it-IT" sz="2400" dirty="0" smtClean="0">
                  <a:latin typeface="Garamond" pitchFamily="18" charset="0"/>
                </a:rPr>
                <a:t> il carretto </a:t>
              </a:r>
              <a:r>
                <a:rPr lang="it-IT" sz="2400" u="sng" dirty="0" smtClean="0">
                  <a:latin typeface="Garamond" pitchFamily="18" charset="0"/>
                </a:rPr>
                <a:t>comprerei</a:t>
              </a:r>
              <a:r>
                <a:rPr lang="it-IT" sz="2400" dirty="0" smtClean="0">
                  <a:latin typeface="Garamond" pitchFamily="18" charset="0"/>
                </a:rPr>
                <a:t> un gelato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2987824" y="2348880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5148064" y="2348880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2627784" y="2780928"/>
              <a:ext cx="1289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latin typeface="Garamond" pitchFamily="18" charset="0"/>
                </a:rPr>
                <a:t>Congiuntivo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722448" y="2780928"/>
              <a:ext cx="1362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latin typeface="Garamond" pitchFamily="18" charset="0"/>
                </a:rPr>
                <a:t>Condizionale</a:t>
              </a:r>
            </a:p>
          </p:txBody>
        </p:sp>
      </p:grpSp>
      <p:pic>
        <p:nvPicPr>
          <p:cNvPr id="19" name="Immagine 18" descr="ice-cream-771685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77272"/>
            <a:ext cx="439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magine 19" descr="logo-ridot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6057352"/>
            <a:ext cx="1156500" cy="5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201368"/>
            <a:ext cx="1156500" cy="5400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411760" y="33265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Oppure i</a:t>
            </a:r>
            <a:r>
              <a:rPr lang="it-IT" sz="4400" u="sng" dirty="0" smtClean="0">
                <a:latin typeface="Garamond" pitchFamily="18" charset="0"/>
              </a:rPr>
              <a:t>ndica</a:t>
            </a:r>
            <a:r>
              <a:rPr lang="it-IT" sz="4400" dirty="0" smtClean="0">
                <a:latin typeface="Garamond" pitchFamily="18" charset="0"/>
              </a:rPr>
              <a:t>: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5" name="Immagine 2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sp>
        <p:nvSpPr>
          <p:cNvPr id="26" name="Rettangolo 25"/>
          <p:cNvSpPr/>
          <p:nvPr/>
        </p:nvSpPr>
        <p:spPr>
          <a:xfrm>
            <a:off x="1835696" y="2204864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Garamond" pitchFamily="18" charset="0"/>
              </a:rPr>
              <a:t>Una richiesta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109341" y="1484784"/>
            <a:ext cx="4936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latin typeface="Garamond" pitchFamily="18" charset="0"/>
              </a:rPr>
              <a:t>Una </a:t>
            </a:r>
            <a:r>
              <a:rPr lang="it-IT" sz="3200" dirty="0" smtClean="0">
                <a:latin typeface="Garamond" pitchFamily="18" charset="0"/>
              </a:rPr>
              <a:t>possibilità/un’eventualità</a:t>
            </a:r>
            <a:endParaRPr lang="it-IT" sz="3200" dirty="0" smtClean="0">
              <a:latin typeface="Garamond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907704" y="3645024"/>
            <a:ext cx="2327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Garamond" pitchFamily="18" charset="0"/>
              </a:rPr>
              <a:t>Un desiderio 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203848" y="2924944"/>
            <a:ext cx="5176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Garamond" pitchFamily="18" charset="0"/>
              </a:rPr>
              <a:t>Una volontà in forma attenuata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427984" y="4140369"/>
            <a:ext cx="4551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Garamond" pitchFamily="18" charset="0"/>
              </a:rPr>
              <a:t>Un imperativo “camuffato”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195736" y="4869160"/>
            <a:ext cx="4043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Garamond" pitchFamily="18" charset="0"/>
              </a:rPr>
              <a:t>Espressione di modestia</a:t>
            </a:r>
            <a:endParaRPr lang="it-IT" sz="3200" dirty="0" smtClean="0">
              <a:latin typeface="Garamond" pitchFamily="18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32659" y="5642084"/>
            <a:ext cx="5289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 smtClean="0">
                <a:latin typeface="Garamond" pitchFamily="18" charset="0"/>
              </a:rPr>
              <a:t>Il passaggio da un discorso diretto</a:t>
            </a:r>
          </a:p>
          <a:p>
            <a:r>
              <a:rPr lang="it-IT" sz="3000" dirty="0" smtClean="0">
                <a:latin typeface="Garamond" pitchFamily="18" charset="0"/>
              </a:rPr>
              <a:t>a un discorso indiretto</a:t>
            </a:r>
            <a:endParaRPr lang="it-IT" sz="30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2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93296"/>
            <a:ext cx="1156500" cy="54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51920" y="69269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Possibilità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5" name="Immagine 2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34" name="Gruppo 33"/>
          <p:cNvGrpSpPr/>
          <p:nvPr/>
        </p:nvGrpSpPr>
        <p:grpSpPr>
          <a:xfrm>
            <a:off x="2195736" y="1412776"/>
            <a:ext cx="6336704" cy="4896544"/>
            <a:chOff x="2195736" y="1412776"/>
            <a:chExt cx="6336704" cy="4896544"/>
          </a:xfrm>
        </p:grpSpPr>
        <p:grpSp>
          <p:nvGrpSpPr>
            <p:cNvPr id="14" name="Gruppo 13"/>
            <p:cNvGrpSpPr/>
            <p:nvPr/>
          </p:nvGrpSpPr>
          <p:grpSpPr>
            <a:xfrm>
              <a:off x="2195736" y="1412776"/>
              <a:ext cx="6336704" cy="1037729"/>
              <a:chOff x="2195736" y="1412776"/>
              <a:chExt cx="6336704" cy="1037729"/>
            </a:xfrm>
          </p:grpSpPr>
          <p:sp>
            <p:nvSpPr>
              <p:cNvPr id="8" name="CasellaDiTesto 7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2195736" y="1988840"/>
                <a:ext cx="6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Garamond" pitchFamily="18" charset="0"/>
                  </a:rPr>
                  <a:t>Con questo cielo </a:t>
                </a:r>
                <a:r>
                  <a:rPr lang="it-IT" sz="2400" u="sng" dirty="0" smtClean="0">
                    <a:latin typeface="Garamond" pitchFamily="18" charset="0"/>
                  </a:rPr>
                  <a:t>potrebbe</a:t>
                </a:r>
                <a:r>
                  <a:rPr lang="it-IT" sz="2400" dirty="0" smtClean="0">
                    <a:latin typeface="Garamond" pitchFamily="18" charset="0"/>
                  </a:rPr>
                  <a:t> piovere</a:t>
                </a:r>
              </a:p>
            </p:txBody>
          </p:sp>
        </p:grpSp>
        <p:pic>
          <p:nvPicPr>
            <p:cNvPr id="26" name="Immagine 25" descr="clouds-304760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0" y="2709320"/>
              <a:ext cx="3600000" cy="36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3" name="Gruppo 32"/>
            <p:cNvGrpSpPr/>
            <p:nvPr/>
          </p:nvGrpSpPr>
          <p:grpSpPr>
            <a:xfrm>
              <a:off x="2627784" y="2708920"/>
              <a:ext cx="3729639" cy="1152048"/>
              <a:chOff x="2627784" y="2708920"/>
              <a:chExt cx="3729639" cy="1152048"/>
            </a:xfrm>
          </p:grpSpPr>
          <p:pic>
            <p:nvPicPr>
              <p:cNvPr id="29" name="Immagine 28" descr="cloud-157061_960_720.png"/>
              <p:cNvPicPr>
                <a:picLocks noChangeAspect="1"/>
              </p:cNvPicPr>
              <p:nvPr/>
            </p:nvPicPr>
            <p:blipFill>
              <a:blip r:embed="rId5" cstate="print"/>
              <a:srcRect l="49213" t="31428" b="31428"/>
              <a:stretch>
                <a:fillRect/>
              </a:stretch>
            </p:blipFill>
            <p:spPr>
              <a:xfrm>
                <a:off x="4537206" y="2708920"/>
                <a:ext cx="682866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Immagine 26" descr="cloud-157061_960_720.png"/>
              <p:cNvPicPr>
                <a:picLocks noChangeAspect="1"/>
              </p:cNvPicPr>
              <p:nvPr/>
            </p:nvPicPr>
            <p:blipFill>
              <a:blip r:embed="rId6" cstate="print"/>
              <a:srcRect l="6688" r="53937" b="67480"/>
              <a:stretch>
                <a:fillRect/>
              </a:stretch>
            </p:blipFill>
            <p:spPr>
              <a:xfrm>
                <a:off x="2627784" y="2924944"/>
                <a:ext cx="1209359" cy="72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8" name="Immagine 27" descr="cloud-157061_960_720.png"/>
              <p:cNvPicPr>
                <a:picLocks noChangeAspect="1"/>
              </p:cNvPicPr>
              <p:nvPr/>
            </p:nvPicPr>
            <p:blipFill>
              <a:blip r:embed="rId7" cstate="print"/>
              <a:srcRect t="31428" r="53150" b="31428"/>
              <a:stretch>
                <a:fillRect/>
              </a:stretch>
            </p:blipFill>
            <p:spPr>
              <a:xfrm>
                <a:off x="3600181" y="2708920"/>
                <a:ext cx="1259851" cy="72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Immagine 29" descr="cloud-157061_960_720.png"/>
              <p:cNvPicPr>
                <a:picLocks noChangeAspect="1"/>
              </p:cNvPicPr>
              <p:nvPr/>
            </p:nvPicPr>
            <p:blipFill>
              <a:blip r:embed="rId6" cstate="print"/>
              <a:srcRect l="6688" r="53937" b="67480"/>
              <a:stretch>
                <a:fillRect/>
              </a:stretch>
            </p:blipFill>
            <p:spPr>
              <a:xfrm>
                <a:off x="5148064" y="2708920"/>
                <a:ext cx="1209359" cy="72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Immagine 30" descr="cloud-157061_960_720.png"/>
              <p:cNvPicPr>
                <a:picLocks noChangeAspect="1"/>
              </p:cNvPicPr>
              <p:nvPr/>
            </p:nvPicPr>
            <p:blipFill>
              <a:blip r:embed="rId6" cstate="print"/>
              <a:srcRect l="6688" r="53937" b="67480"/>
              <a:stretch>
                <a:fillRect/>
              </a:stretch>
            </p:blipFill>
            <p:spPr>
              <a:xfrm>
                <a:off x="4355976" y="3140968"/>
                <a:ext cx="1209359" cy="72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63888" y="548680"/>
            <a:ext cx="2148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latin typeface="Garamond" pitchFamily="18" charset="0"/>
              </a:rPr>
              <a:t>Richiesta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8" name="Immagine 7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201368"/>
            <a:ext cx="1156500" cy="540000"/>
          </a:xfrm>
          <a:prstGeom prst="rect">
            <a:avLst/>
          </a:prstGeom>
        </p:spPr>
      </p:pic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7" name="Immagine 16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1763688" y="1629080"/>
            <a:ext cx="6801728" cy="4751848"/>
            <a:chOff x="1730712" y="1629080"/>
            <a:chExt cx="6801728" cy="4751848"/>
          </a:xfrm>
        </p:grpSpPr>
        <p:grpSp>
          <p:nvGrpSpPr>
            <p:cNvPr id="9" name="Gruppo 8"/>
            <p:cNvGrpSpPr/>
            <p:nvPr/>
          </p:nvGrpSpPr>
          <p:grpSpPr>
            <a:xfrm>
              <a:off x="2195736" y="1629080"/>
              <a:ext cx="6336704" cy="1037729"/>
              <a:chOff x="2195736" y="1412776"/>
              <a:chExt cx="6336704" cy="1037729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2195736" y="1988840"/>
                <a:ext cx="6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Garamond" pitchFamily="18" charset="0"/>
                  </a:rPr>
                  <a:t>Mi </a:t>
                </a:r>
                <a:r>
                  <a:rPr lang="it-IT" sz="2400" u="sng" dirty="0" smtClean="0">
                    <a:latin typeface="Garamond" pitchFamily="18" charset="0"/>
                  </a:rPr>
                  <a:t>passeresti</a:t>
                </a:r>
                <a:r>
                  <a:rPr lang="it-IT" sz="2400" dirty="0" smtClean="0">
                    <a:latin typeface="Garamond" pitchFamily="18" charset="0"/>
                  </a:rPr>
                  <a:t> il sale?</a:t>
                </a:r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 rot="2450237">
              <a:off x="1730712" y="2943536"/>
              <a:ext cx="1032500" cy="1800000"/>
              <a:chOff x="3635896" y="3356992"/>
              <a:chExt cx="1032500" cy="1800000"/>
            </a:xfrm>
          </p:grpSpPr>
          <p:pic>
            <p:nvPicPr>
              <p:cNvPr id="24" name="Immagine 23" descr="salt-shaker-295473_960_720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35896" y="3356992"/>
                <a:ext cx="1032500" cy="180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5" name="CasellaDiTesto 24"/>
              <p:cNvSpPr txBox="1"/>
              <p:nvPr/>
            </p:nvSpPr>
            <p:spPr>
              <a:xfrm>
                <a:off x="3851920" y="4253026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Sale</a:t>
                </a:r>
                <a:endParaRPr lang="it-IT" sz="2000" dirty="0"/>
              </a:p>
            </p:txBody>
          </p:sp>
        </p:grpSp>
        <p:pic>
          <p:nvPicPr>
            <p:cNvPr id="27" name="Immagine 26" descr="salad-575436_960_72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5816" y="2780928"/>
              <a:ext cx="5001447" cy="36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95736" y="404664"/>
            <a:ext cx="607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Volontà in forma attenuata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8" name="Immagine 7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21288"/>
            <a:ext cx="1156500" cy="540000"/>
          </a:xfrm>
          <a:prstGeom prst="rect">
            <a:avLst/>
          </a:prstGeom>
        </p:spPr>
      </p:pic>
      <p:grpSp>
        <p:nvGrpSpPr>
          <p:cNvPr id="14" name="Gruppo 13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5" name="Immagine 14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6" name="Immagine 15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17" name="Immagine 16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2195736" y="1412776"/>
            <a:ext cx="6336704" cy="4464176"/>
            <a:chOff x="2195736" y="1412776"/>
            <a:chExt cx="6336704" cy="4464176"/>
          </a:xfrm>
        </p:grpSpPr>
        <p:grpSp>
          <p:nvGrpSpPr>
            <p:cNvPr id="9" name="Gruppo 8"/>
            <p:cNvGrpSpPr/>
            <p:nvPr/>
          </p:nvGrpSpPr>
          <p:grpSpPr>
            <a:xfrm>
              <a:off x="2195736" y="1412776"/>
              <a:ext cx="6336704" cy="1407061"/>
              <a:chOff x="2195736" y="1412776"/>
              <a:chExt cx="6336704" cy="1407061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2195736" y="1988840"/>
                <a:ext cx="63367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u="sng" dirty="0" smtClean="0">
                    <a:latin typeface="Garamond" pitchFamily="18" charset="0"/>
                  </a:rPr>
                  <a:t>Vorrei</a:t>
                </a:r>
                <a:r>
                  <a:rPr lang="it-IT" sz="2400" dirty="0" smtClean="0">
                    <a:latin typeface="Garamond" pitchFamily="18" charset="0"/>
                  </a:rPr>
                  <a:t> leggere un po’!</a:t>
                </a:r>
              </a:p>
              <a:p>
                <a:r>
                  <a:rPr lang="it-IT" sz="2400" dirty="0" smtClean="0">
                    <a:latin typeface="Garamond" pitchFamily="18" charset="0"/>
                  </a:rPr>
                  <a:t>(Modo attenuato per dire </a:t>
                </a:r>
                <a:r>
                  <a:rPr lang="it-IT" sz="2400" u="sng" dirty="0" smtClean="0">
                    <a:latin typeface="Garamond" pitchFamily="18" charset="0"/>
                  </a:rPr>
                  <a:t>“Voglio leggere un po’ ”</a:t>
                </a:r>
                <a:r>
                  <a:rPr lang="it-IT" sz="2400" dirty="0" smtClean="0">
                    <a:latin typeface="Garamond" pitchFamily="18" charset="0"/>
                  </a:rPr>
                  <a:t>)</a:t>
                </a:r>
              </a:p>
            </p:txBody>
          </p:sp>
        </p:grpSp>
        <p:pic>
          <p:nvPicPr>
            <p:cNvPr id="22" name="Immagine 21" descr="boy-3113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8128" y="2996952"/>
              <a:ext cx="2756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1880" y="476672"/>
            <a:ext cx="2313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Desiderio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7" name="Immagine 6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129360"/>
            <a:ext cx="1156500" cy="540000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2195736" y="1556792"/>
            <a:ext cx="6336704" cy="2376144"/>
            <a:chOff x="2195736" y="1599183"/>
            <a:chExt cx="6336704" cy="2376144"/>
          </a:xfrm>
        </p:grpSpPr>
        <p:grpSp>
          <p:nvGrpSpPr>
            <p:cNvPr id="9" name="Gruppo 8"/>
            <p:cNvGrpSpPr/>
            <p:nvPr/>
          </p:nvGrpSpPr>
          <p:grpSpPr>
            <a:xfrm>
              <a:off x="2195736" y="1599183"/>
              <a:ext cx="6336704" cy="1037729"/>
              <a:chOff x="2195736" y="1412776"/>
              <a:chExt cx="6336704" cy="1037729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2195736" y="1988840"/>
                <a:ext cx="6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u="sng" dirty="0" smtClean="0">
                    <a:latin typeface="Garamond" pitchFamily="18" charset="0"/>
                  </a:rPr>
                  <a:t>Vorrei</a:t>
                </a:r>
                <a:r>
                  <a:rPr lang="it-IT" sz="2400" dirty="0" smtClean="0">
                    <a:latin typeface="Garamond" pitchFamily="18" charset="0"/>
                  </a:rPr>
                  <a:t> un bel paio di occhiali nuovi!</a:t>
                </a:r>
              </a:p>
            </p:txBody>
          </p:sp>
        </p:grpSp>
        <p:pic>
          <p:nvPicPr>
            <p:cNvPr id="16" name="Immagine 15" descr="sun-glasses-159724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2895327"/>
              <a:ext cx="1874865" cy="1080000"/>
            </a:xfrm>
            <a:prstGeom prst="rect">
              <a:avLst/>
            </a:prstGeom>
          </p:spPr>
        </p:pic>
      </p:grpSp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29" name="Gruppo 28"/>
          <p:cNvGrpSpPr/>
          <p:nvPr/>
        </p:nvGrpSpPr>
        <p:grpSpPr>
          <a:xfrm>
            <a:off x="2267744" y="4581128"/>
            <a:ext cx="6336704" cy="1080120"/>
            <a:chOff x="2267744" y="4581128"/>
            <a:chExt cx="6336704" cy="1080120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2267744" y="4581128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latin typeface="Garamond" pitchFamily="18" charset="0"/>
                </a:rPr>
                <a:t>Esempio: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2267744" y="5199583"/>
              <a:ext cx="6336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u="sng" dirty="0" smtClean="0">
                  <a:latin typeface="Garamond" pitchFamily="18" charset="0"/>
                </a:rPr>
                <a:t>Avrei voluto</a:t>
              </a:r>
              <a:r>
                <a:rPr lang="it-IT" sz="2400" dirty="0" smtClean="0">
                  <a:latin typeface="Garamond" pitchFamily="18" charset="0"/>
                </a:rPr>
                <a:t> un bel paio di occhiali nuovi!</a:t>
              </a: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1547664" y="397544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Garamond" pitchFamily="18" charset="0"/>
              </a:rPr>
              <a:t>- Usato al passato, indica un desiderio che non si è avverato.-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404664"/>
            <a:ext cx="5429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latin typeface="Garamond" pitchFamily="18" charset="0"/>
              </a:rPr>
              <a:t>Imperativo “camuffato”</a:t>
            </a:r>
            <a:endParaRPr lang="it-IT" sz="4400" dirty="0">
              <a:latin typeface="Garamond" pitchFamily="18" charset="0"/>
            </a:endParaRPr>
          </a:p>
        </p:txBody>
      </p:sp>
      <p:pic>
        <p:nvPicPr>
          <p:cNvPr id="7" name="Immagine 6" descr="logo-rid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972" y="6093296"/>
            <a:ext cx="1156500" cy="540000"/>
          </a:xfrm>
          <a:prstGeom prst="rect">
            <a:avLst/>
          </a:prstGeom>
        </p:spPr>
      </p:pic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179513" y="45384"/>
            <a:ext cx="731061" cy="6840000"/>
            <a:chOff x="179512" y="0"/>
            <a:chExt cx="759000" cy="7101408"/>
          </a:xfrm>
        </p:grpSpPr>
        <p:pic>
          <p:nvPicPr>
            <p:cNvPr id="18" name="Immagine 17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0"/>
              <a:ext cx="759000" cy="1080000"/>
            </a:xfrm>
            <a:prstGeom prst="rect">
              <a:avLst/>
            </a:prstGeom>
          </p:spPr>
        </p:pic>
        <p:pic>
          <p:nvPicPr>
            <p:cNvPr id="19" name="Immagine 18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980728"/>
              <a:ext cx="759000" cy="1080000"/>
            </a:xfrm>
            <a:prstGeom prst="rect">
              <a:avLst/>
            </a:prstGeom>
          </p:spPr>
        </p:pic>
        <p:pic>
          <p:nvPicPr>
            <p:cNvPr id="20" name="Immagine 19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016344"/>
              <a:ext cx="759000" cy="1080000"/>
            </a:xfrm>
            <a:prstGeom prst="rect">
              <a:avLst/>
            </a:prstGeom>
          </p:spPr>
        </p:pic>
        <p:pic>
          <p:nvPicPr>
            <p:cNvPr id="21" name="Immagine 20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997072"/>
              <a:ext cx="759000" cy="1080000"/>
            </a:xfrm>
            <a:prstGeom prst="rect">
              <a:avLst/>
            </a:prstGeom>
          </p:spPr>
        </p:pic>
        <p:pic>
          <p:nvPicPr>
            <p:cNvPr id="22" name="Immagine 21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05064"/>
              <a:ext cx="759000" cy="1080000"/>
            </a:xfrm>
            <a:prstGeom prst="rect">
              <a:avLst/>
            </a:prstGeom>
          </p:spPr>
        </p:pic>
        <p:pic>
          <p:nvPicPr>
            <p:cNvPr id="23" name="Immagine 22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040680"/>
              <a:ext cx="759000" cy="1080000"/>
            </a:xfrm>
            <a:prstGeom prst="rect">
              <a:avLst/>
            </a:prstGeom>
          </p:spPr>
        </p:pic>
        <p:pic>
          <p:nvPicPr>
            <p:cNvPr id="24" name="Immagine 23" descr="pen-157592_960_7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021408"/>
              <a:ext cx="759000" cy="1080000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2195736" y="1412776"/>
            <a:ext cx="6336704" cy="4608192"/>
            <a:chOff x="2195736" y="1412776"/>
            <a:chExt cx="6336704" cy="4608192"/>
          </a:xfrm>
        </p:grpSpPr>
        <p:grpSp>
          <p:nvGrpSpPr>
            <p:cNvPr id="9" name="Gruppo 8"/>
            <p:cNvGrpSpPr/>
            <p:nvPr/>
          </p:nvGrpSpPr>
          <p:grpSpPr>
            <a:xfrm>
              <a:off x="2195736" y="1412776"/>
              <a:ext cx="6336704" cy="1407061"/>
              <a:chOff x="2195736" y="1412776"/>
              <a:chExt cx="6336704" cy="1407061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2195736" y="1412776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 smtClean="0">
                    <a:latin typeface="Garamond" pitchFamily="18" charset="0"/>
                  </a:rPr>
                  <a:t>Esempio:</a:t>
                </a: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2195736" y="1988840"/>
                <a:ext cx="63367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u="sng" dirty="0" smtClean="0">
                    <a:latin typeface="Garamond" pitchFamily="18" charset="0"/>
                  </a:rPr>
                  <a:t>Vorresti</a:t>
                </a:r>
                <a:r>
                  <a:rPr lang="it-IT" sz="2400" dirty="0" smtClean="0">
                    <a:latin typeface="Garamond" pitchFamily="18" charset="0"/>
                  </a:rPr>
                  <a:t> ascoltarmi una volta tanto?</a:t>
                </a:r>
              </a:p>
              <a:p>
                <a:r>
                  <a:rPr lang="it-IT" sz="2400" dirty="0" smtClean="0">
                    <a:latin typeface="Garamond" pitchFamily="18" charset="0"/>
                  </a:rPr>
                  <a:t>(Che corrisponde </a:t>
                </a:r>
                <a:r>
                  <a:rPr lang="it-IT" sz="2400" dirty="0" smtClean="0">
                    <a:latin typeface="Garamond" pitchFamily="18" charset="0"/>
                  </a:rPr>
                  <a:t>ad </a:t>
                </a:r>
                <a:r>
                  <a:rPr lang="it-IT" sz="2400" dirty="0" smtClean="0">
                    <a:latin typeface="Garamond" pitchFamily="18" charset="0"/>
                  </a:rPr>
                  <a:t>“Ascoltami!”)</a:t>
                </a:r>
              </a:p>
            </p:txBody>
          </p:sp>
        </p:grpSp>
        <p:pic>
          <p:nvPicPr>
            <p:cNvPr id="25" name="Immagine 24" descr="headphones-152341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2" y="3140968"/>
              <a:ext cx="2116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385</Words>
  <Application>Microsoft Office PowerPoint</Application>
  <PresentationFormat>Presentazione su schermo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</dc:creator>
  <cp:lastModifiedBy>marina</cp:lastModifiedBy>
  <cp:revision>116</cp:revision>
  <dcterms:created xsi:type="dcterms:W3CDTF">2016-01-29T17:47:15Z</dcterms:created>
  <dcterms:modified xsi:type="dcterms:W3CDTF">2016-02-14T11:00:34Z</dcterms:modified>
</cp:coreProperties>
</file>